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8" r:id="rId2"/>
    <p:sldId id="261" r:id="rId3"/>
    <p:sldId id="295" r:id="rId4"/>
    <p:sldId id="294" r:id="rId5"/>
    <p:sldId id="296" r:id="rId6"/>
    <p:sldId id="263" r:id="rId7"/>
    <p:sldId id="297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3" r:id="rId30"/>
    <p:sldId id="322" r:id="rId31"/>
    <p:sldId id="324" r:id="rId32"/>
    <p:sldId id="286" r:id="rId33"/>
    <p:sldId id="293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rgbClr val="8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0000"/>
    <a:srgbClr val="FFFFFF"/>
    <a:srgbClr val="FDFEFC"/>
    <a:srgbClr val="EBF3E1"/>
    <a:srgbClr val="800000"/>
    <a:srgbClr val="C0C0C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37" autoAdjust="0"/>
  </p:normalViewPr>
  <p:slideViewPr>
    <p:cSldViewPr>
      <p:cViewPr varScale="1">
        <p:scale>
          <a:sx n="95" d="100"/>
          <a:sy n="95" d="100"/>
        </p:scale>
        <p:origin x="20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26257-014B-4301-BB27-4B74911BE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3102242"/>
      </p:ext>
    </p:extLst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1EC7B-01A1-4F08-B423-D3D261A3B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2637642"/>
      </p:ext>
    </p:extLst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05D00-1964-46E7-A239-2468939440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3499086"/>
      </p:ext>
    </p:extLst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0061-F8AD-40AD-9D4D-2CCCFF40BA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4161100"/>
      </p:ext>
    </p:extLst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BC19D-138C-4F86-80BC-F991A0B65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0433003"/>
      </p:ext>
    </p:extLst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1E7FD-C222-4552-852E-2C818420B9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8650216"/>
      </p:ext>
    </p:extLst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DBCE7-406A-4DB8-8EEE-D34E46E66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6817154"/>
      </p:ext>
    </p:extLst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EDAA8-0FAF-46DA-8B78-8C18F48E5F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695161"/>
      </p:ext>
    </p:extLst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875CE-C6AD-4D50-9B29-D41B1A451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6865396"/>
      </p:ext>
    </p:extLst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B13E-59A4-44EE-9AA0-AAFC036072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0294638"/>
      </p:ext>
    </p:extLst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43E39-BEEB-4D8D-AA99-EF1538204F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3326321"/>
      </p:ext>
    </p:extLst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DDDD"/>
            </a:gs>
            <a:gs pos="100000">
              <a:srgbClr val="6666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9BE7188-3398-4ED8-895E-30B12A446B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med"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static.librebook.ru/uploads/pics/01/95/020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libex.ru/img/x/2e/30/88c2e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bookre.org/loader/img.php?fbimg=1223775__2mariya_v_skorbi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https://im3-tub-ru.yandex.net/i?id=fc1664176dd2135ed441a7bd790433f9-l&amp;n=13" TargetMode="Externa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ariadna-crimea.org/uploads/pages/245/mat1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s://im3-tub-ru.yandex.net/i?id=3b65040b15c23a14febe4d51a5a6dea8-l&amp;n=13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http://bookre.org/loader/img.php?fbimg=1223775__5mariya_okolo_nem__soldata.png" TargetMode="Externa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http://bookre.org/loader/img.php?fbimg=1223775__6mariya_s_detmi.pn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http://edikst.ru/misc/i/gallery/24824/693713.jpg" TargetMode="External"/><Relationship Id="rId7" Type="http://schemas.openxmlformats.org/officeDocument/2006/relationships/image" Target="../media/image3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kinoaist.net/uploads/w/1386407750_mater-chelovecheskaya-1.jpg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s://www.litmir.co/BookBinary/185852/1387637261/author.png/0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9"/>
          <p:cNvSpPr txBox="1">
            <a:spLocks noChangeArrowheads="1"/>
          </p:cNvSpPr>
          <p:nvPr/>
        </p:nvSpPr>
        <p:spPr bwMode="auto">
          <a:xfrm>
            <a:off x="838200" y="2743200"/>
            <a:ext cx="7543800" cy="247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2400">
              <a:solidFill>
                <a:srgbClr val="990033"/>
              </a:solidFill>
            </a:endParaRPr>
          </a:p>
          <a:p>
            <a:pPr algn="ctr" eaLnBrk="1" hangingPunct="1"/>
            <a:r>
              <a:rPr lang="ru-RU" altLang="ru-RU" sz="3600" i="1">
                <a:solidFill>
                  <a:srgbClr val="A50021"/>
                </a:solidFill>
              </a:rPr>
              <a:t>Мы будем вечно прославлять</a:t>
            </a:r>
          </a:p>
          <a:p>
            <a:pPr algn="ctr" eaLnBrk="1" hangingPunct="1"/>
            <a:r>
              <a:rPr lang="ru-RU" altLang="ru-RU" sz="3600" i="1">
                <a:solidFill>
                  <a:srgbClr val="A50021"/>
                </a:solidFill>
              </a:rPr>
              <a:t>Ту женщину, чьё имя – Мать</a:t>
            </a:r>
          </a:p>
          <a:p>
            <a:pPr algn="r" eaLnBrk="1" hangingPunct="1"/>
            <a:r>
              <a:rPr lang="ru-RU" altLang="ru-RU" sz="3600">
                <a:solidFill>
                  <a:schemeClr val="tx1"/>
                </a:solidFill>
              </a:rPr>
              <a:t>М.Джалиль</a:t>
            </a:r>
          </a:p>
          <a:p>
            <a:pPr algn="ctr" eaLnBrk="1" hangingPunct="1"/>
            <a:endParaRPr lang="ru-RU" altLang="ru-RU" sz="2400">
              <a:solidFill>
                <a:srgbClr val="A50021"/>
              </a:solidFill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52400" y="152400"/>
            <a:ext cx="8763000" cy="22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Исследовательский проект</a:t>
            </a:r>
          </a:p>
          <a:p>
            <a:pPr algn="ctr">
              <a:defRPr/>
            </a:pPr>
            <a:endParaRPr lang="ru-RU" sz="240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Засияет над землёй </a:t>
            </a:r>
          </a:p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 Матери Человеческой</a:t>
            </a:r>
          </a:p>
        </p:txBody>
      </p:sp>
      <p:pic>
        <p:nvPicPr>
          <p:cNvPr id="2052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7332">
            <a:off x="3962400" y="4953000"/>
            <a:ext cx="1019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http://static.librebook.ru/uploads/pics/01/95/020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2586038" cy="3886200"/>
          </a:xfrm>
          <a:prstGeom prst="rect">
            <a:avLst/>
          </a:prstGeom>
          <a:noFill/>
          <a:ln w="25400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2895600" y="1143000"/>
            <a:ext cx="6096000" cy="4926013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>
                <a:solidFill>
                  <a:schemeClr val="tx1"/>
                </a:solidFill>
              </a:rPr>
              <a:t>Художественный фильм</a:t>
            </a:r>
            <a:r>
              <a:rPr lang="ru-RU" altLang="ru-RU" sz="2400"/>
              <a:t> </a:t>
            </a:r>
          </a:p>
          <a:p>
            <a:pPr algn="ctr"/>
            <a:r>
              <a:rPr lang="ru-RU" altLang="ru-RU" sz="3200"/>
              <a:t>«Матерь человеческая»</a:t>
            </a:r>
            <a:endParaRPr lang="ru-RU" altLang="ru-RU" sz="2000"/>
          </a:p>
          <a:p>
            <a:pPr algn="ctr"/>
            <a:r>
              <a:rPr lang="ru-RU" altLang="ru-RU" sz="2400"/>
              <a:t>производство Мосфильм 1975 г.</a:t>
            </a:r>
          </a:p>
          <a:p>
            <a:pPr algn="ctr"/>
            <a:endParaRPr lang="ru-RU" altLang="ru-RU" sz="2000"/>
          </a:p>
          <a:p>
            <a:r>
              <a:rPr lang="ru-RU" altLang="ru-RU" sz="2000">
                <a:solidFill>
                  <a:schemeClr val="tx1"/>
                </a:solidFill>
              </a:rPr>
              <a:t>Режиссер:</a:t>
            </a:r>
            <a:r>
              <a:rPr lang="ru-RU" altLang="ru-RU" sz="2400"/>
              <a:t> Леонид Головня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сценаристы:</a:t>
            </a:r>
            <a:r>
              <a:rPr lang="ru-RU" altLang="ru-RU" sz="2400"/>
              <a:t> Л.Головня, Л.Нехорошев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операторы:</a:t>
            </a:r>
            <a:r>
              <a:rPr lang="ru-RU" altLang="ru-RU" sz="2400"/>
              <a:t> Д.Коржихин, И.Мельников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композитор:</a:t>
            </a:r>
            <a:r>
              <a:rPr lang="ru-RU" altLang="ru-RU" sz="2400"/>
              <a:t> Роман Леденев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художники:</a:t>
            </a:r>
            <a:r>
              <a:rPr lang="ru-RU" altLang="ru-RU" sz="2400"/>
              <a:t> А.Адабашьян, А.Самулекин                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жанр</a:t>
            </a:r>
            <a:r>
              <a:rPr lang="ru-RU" altLang="ru-RU" sz="2400">
                <a:solidFill>
                  <a:schemeClr val="tx1"/>
                </a:solidFill>
              </a:rPr>
              <a:t>: </a:t>
            </a:r>
            <a:r>
              <a:rPr lang="ru-RU" altLang="ru-RU" sz="2400"/>
              <a:t>военный фильм, драма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артисты:</a:t>
            </a:r>
            <a:r>
              <a:rPr lang="ru-RU" altLang="ru-RU" sz="2400"/>
              <a:t> Тамара Сёмина (Мария), Валерий Кокорев, Светлана Родина</a:t>
            </a:r>
          </a:p>
          <a:p>
            <a:endParaRPr lang="ru-RU" altLang="ru-RU" sz="240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0" y="4953000"/>
            <a:ext cx="2895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/>
              <a:t>Больше всего на свете хочу сыграть Марию</a:t>
            </a:r>
          </a:p>
          <a:p>
            <a:pPr algn="r"/>
            <a:r>
              <a:rPr lang="ru-RU" altLang="ru-RU" sz="1400">
                <a:solidFill>
                  <a:schemeClr val="tx1"/>
                </a:solidFill>
              </a:rPr>
              <a:t>актриса </a:t>
            </a:r>
            <a:r>
              <a:rPr lang="ru-RU" altLang="ru-RU" sz="2000">
                <a:solidFill>
                  <a:schemeClr val="tx1"/>
                </a:solidFill>
              </a:rPr>
              <a:t>Тамара Сёмина</a:t>
            </a:r>
            <a:endParaRPr lang="ru-RU" altLang="ru-RU" sz="2000"/>
          </a:p>
          <a:p>
            <a:endParaRPr lang="ru-RU" altLang="ru-RU" sz="1600" i="1"/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838200" y="0"/>
            <a:ext cx="716597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ru-RU" altLang="ru-RU" sz="3600" i="1"/>
              <a:t>Я считаю её жизнь подвигом</a:t>
            </a:r>
            <a:r>
              <a:rPr lang="ru-RU" altLang="ru-RU"/>
              <a:t>   </a:t>
            </a:r>
          </a:p>
          <a:p>
            <a:pPr algn="r"/>
            <a:r>
              <a:rPr lang="ru-RU" altLang="ru-RU" sz="1600">
                <a:solidFill>
                  <a:schemeClr val="tx1"/>
                </a:solidFill>
              </a:rPr>
              <a:t>режиссёр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ru-RU" altLang="ru-RU" sz="1600">
                <a:solidFill>
                  <a:schemeClr val="tx1"/>
                </a:solidFill>
              </a:rPr>
              <a:t>фильма</a:t>
            </a:r>
            <a:r>
              <a:rPr lang="ru-RU" altLang="ru-RU">
                <a:solidFill>
                  <a:schemeClr val="tx1"/>
                </a:solidFill>
              </a:rPr>
              <a:t> Л.Головня</a:t>
            </a:r>
            <a:endParaRPr lang="ru-RU" alt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3505200" y="1828800"/>
            <a:ext cx="5257800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81000" indent="-3810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838200" indent="-3810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295400" indent="-3810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752600" indent="-3810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209800" indent="-3810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/>
              <a:t>1. Портрет</a:t>
            </a:r>
            <a:r>
              <a:rPr lang="ru-RU" altLang="ru-RU" sz="2800"/>
              <a:t> </a:t>
            </a:r>
          </a:p>
          <a:p>
            <a:pPr algn="r"/>
            <a:endParaRPr lang="ru-RU" altLang="ru-RU" sz="2000">
              <a:solidFill>
                <a:schemeClr val="tx1"/>
              </a:solidFill>
            </a:endParaRPr>
          </a:p>
          <a:p>
            <a:r>
              <a:rPr lang="ru-RU" altLang="ru-RU" sz="3600"/>
              <a:t>2.Приём сравнения</a:t>
            </a:r>
          </a:p>
          <a:p>
            <a:endParaRPr lang="ru-RU" altLang="ru-RU" sz="3600"/>
          </a:p>
          <a:p>
            <a:r>
              <a:rPr lang="ru-RU" altLang="ru-RU" sz="3600"/>
              <a:t>3. Приём включения</a:t>
            </a:r>
          </a:p>
          <a:p>
            <a:endParaRPr lang="ru-RU" altLang="ru-RU" sz="3600"/>
          </a:p>
          <a:p>
            <a:r>
              <a:rPr lang="ru-RU" altLang="ru-RU" sz="3600"/>
              <a:t>4. Символика имени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52400" y="228600"/>
            <a:ext cx="88392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/>
              <a:t>Средства </a:t>
            </a:r>
          </a:p>
          <a:p>
            <a:pPr algn="ctr"/>
            <a:r>
              <a:rPr lang="ru-RU" altLang="ru-RU" sz="2800"/>
              <a:t>писательского раскрытия образа Марии</a:t>
            </a:r>
            <a:r>
              <a:rPr lang="ru-RU" altLang="ru-RU" sz="2000"/>
              <a:t> </a:t>
            </a:r>
          </a:p>
          <a:p>
            <a:pPr algn="ctr"/>
            <a:r>
              <a:rPr lang="ru-RU" altLang="ru-RU" sz="2400"/>
              <a:t>в повести В.А.Закруткина «Матерь человеческая» (1969г.)</a:t>
            </a:r>
          </a:p>
        </p:txBody>
      </p:sp>
      <p:pic>
        <p:nvPicPr>
          <p:cNvPr id="12292" name="Picture 7" descr="http://www.libex.ru/img/x/2e/30/88c2e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694">
            <a:off x="685800" y="2209800"/>
            <a:ext cx="2147888" cy="2895600"/>
          </a:xfrm>
          <a:prstGeom prst="rect">
            <a:avLst/>
          </a:prstGeom>
          <a:noFill/>
          <a:ln w="254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200400" y="0"/>
            <a:ext cx="2732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/>
              <a:t>Портрет героини</a:t>
            </a:r>
          </a:p>
        </p:txBody>
      </p:sp>
      <p:pic>
        <p:nvPicPr>
          <p:cNvPr id="13315" name="Picture 5" descr="http://bookre.org/loader/img.php?fbimg=1223775__2mariya_v_skorbi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05000"/>
            <a:ext cx="2514600" cy="41148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Рисунок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2335213" cy="31242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2743200" y="381000"/>
            <a:ext cx="39624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«Небольшая, кареглазая, </a:t>
            </a:r>
          </a:p>
          <a:p>
            <a:r>
              <a:rPr lang="ru-RU" altLang="ru-RU" sz="2400" i="1">
                <a:solidFill>
                  <a:schemeClr val="tx1"/>
                </a:solidFill>
              </a:rPr>
              <a:t>с едва заметными конопинками на носу… полуголая, едва прикрытая оборванными, пожухшими от крови лохмотьями. </a:t>
            </a:r>
          </a:p>
          <a:p>
            <a:endParaRPr lang="ru-RU" altLang="ru-RU" sz="2400" i="1">
              <a:solidFill>
                <a:schemeClr val="tx1"/>
              </a:solidFill>
            </a:endParaRPr>
          </a:p>
          <a:p>
            <a:endParaRPr lang="ru-RU" altLang="ru-RU" sz="2000" i="1">
              <a:solidFill>
                <a:schemeClr val="tx1"/>
              </a:solidFill>
            </a:endParaRP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228600" y="3886200"/>
            <a:ext cx="63246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/>
              <a:t>«В разметавшихся по плечам каштановых её волосах топорщились кукурузные листья, ломкие стебельки полыни, полные, округлые икры маленьких босых ног были исцарапаны, покрыты ссадинами»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048000" y="0"/>
            <a:ext cx="2863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/>
              <a:t>Приём сравнения</a:t>
            </a:r>
          </a:p>
        </p:txBody>
      </p:sp>
      <p:pic>
        <p:nvPicPr>
          <p:cNvPr id="14339" name="Рисунок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2489200" cy="3276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09600"/>
            <a:ext cx="2647950" cy="3276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152400" y="4038600"/>
            <a:ext cx="89916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«Одна на чадной, повитой чёрным дымом, овеянной смертью земле» </a:t>
            </a:r>
          </a:p>
          <a:p>
            <a:r>
              <a:rPr lang="ru-RU" altLang="ru-RU" sz="2400" i="1">
                <a:solidFill>
                  <a:schemeClr val="tx1"/>
                </a:solidFill>
              </a:rPr>
              <a:t>«Разве нет на земле матерей человеческих, испытавших более страшные судьбы, чем те, которые ниспосланы были тебе?»</a:t>
            </a:r>
          </a:p>
          <a:p>
            <a:r>
              <a:rPr lang="ru-RU" altLang="ru-RU" sz="2400" i="1">
                <a:solidFill>
                  <a:schemeClr val="tx1"/>
                </a:solidFill>
              </a:rPr>
              <a:t>«Мария поняла, что её горе только невидимая в мире капля в той страшной широкой реке горя людского»</a:t>
            </a:r>
          </a:p>
        </p:txBody>
      </p:sp>
      <p:pic>
        <p:nvPicPr>
          <p:cNvPr id="14342" name="Picture 10" descr="https://im3-tub-ru.yandex.net/i?id=fc1664176dd2135ed441a7bd790433f9-l&amp;n=13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09600"/>
            <a:ext cx="1676400" cy="2514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12" descr="i?id=27e4d7cc0e2f5b03a71854466c9f1744-l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00200"/>
            <a:ext cx="1633538" cy="2286000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3200400" y="0"/>
            <a:ext cx="2936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/>
              <a:t>Приём включения</a:t>
            </a:r>
          </a:p>
        </p:txBody>
      </p:sp>
      <p:pic>
        <p:nvPicPr>
          <p:cNvPr id="15363" name="Picture 5" descr="http://ariadna-crimea.org/uploads/pages/245/mat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33400"/>
            <a:ext cx="4648200" cy="2752725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152400" y="3581400"/>
            <a:ext cx="89916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i="1">
                <a:solidFill>
                  <a:schemeClr val="tx1"/>
                </a:solidFill>
              </a:rPr>
              <a:t>«Так молилась Мария неведомо кому, так выкликала свою смерть… ей снились разрозненные обрывки её жизни.</a:t>
            </a:r>
          </a:p>
          <a:p>
            <a:r>
              <a:rPr lang="ru-RU" altLang="ru-RU" sz="2000" i="1">
                <a:solidFill>
                  <a:schemeClr val="tx1"/>
                </a:solidFill>
              </a:rPr>
              <a:t>Иван и Мария … в числе первых вступили в колхоз. Построили новый домик, насадили молодой сад. Высокий, сильный Иван души не чаял в своей жене… Проходили годы, но Иван не растерял своей любви. И Мария отвечала ему такой же любовью…</a:t>
            </a:r>
          </a:p>
          <a:p>
            <a:endParaRPr lang="ru-RU" altLang="ru-RU" sz="2000" i="1">
              <a:solidFill>
                <a:schemeClr val="tx1"/>
              </a:solidFill>
            </a:endParaRPr>
          </a:p>
          <a:p>
            <a:r>
              <a:rPr lang="ru-RU" altLang="ru-RU" sz="2000" i="1">
                <a:solidFill>
                  <a:schemeClr val="tx1"/>
                </a:solidFill>
              </a:rPr>
              <a:t>Она должна примириться с тем, что счастливое её прошлое никогда не вернётся…для будущего ребёнка она обязана жить»</a:t>
            </a:r>
          </a:p>
        </p:txBody>
      </p:sp>
      <p:pic>
        <p:nvPicPr>
          <p:cNvPr id="15365" name="Picture 7" descr="http://ariadna-crimea.org/uploads/pages/245/mat1.jpg"/>
          <p:cNvPicPr>
            <a:picLocks noChangeAspect="1" noChangeArrowheads="1"/>
          </p:cNvPicPr>
          <p:nvPr/>
        </p:nvPicPr>
        <p:blipFill>
          <a:blip r:embed="rId2" r:link="rId3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0"/>
            <a:ext cx="5257800" cy="3113088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200400" y="0"/>
            <a:ext cx="24653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Символика имени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609600" y="533400"/>
            <a:ext cx="7864475" cy="197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/>
              <a:t>Мария –</a:t>
            </a:r>
          </a:p>
          <a:p>
            <a:r>
              <a:rPr lang="ru-RU" altLang="ru-RU" sz="2400"/>
              <a:t>1. Святая и возвышенная (евангельская Мария, мать Иисуса Христа)</a:t>
            </a:r>
          </a:p>
          <a:p>
            <a:r>
              <a:rPr lang="ru-RU" altLang="ru-RU" sz="2400"/>
              <a:t>2. Противиться, отвергать, святая, высокая, печальная, превосходящая (древнееврейское)</a:t>
            </a:r>
          </a:p>
        </p:txBody>
      </p:sp>
      <p:pic>
        <p:nvPicPr>
          <p:cNvPr id="16388" name="Рисунок 9"/>
          <p:cNvPicPr>
            <a:picLocks noChangeAspect="1" noChangeArrowheads="1"/>
          </p:cNvPicPr>
          <p:nvPr/>
        </p:nvPicPr>
        <p:blipFill>
          <a:blip r:embed="rId2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743200"/>
            <a:ext cx="2406650" cy="32004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7" descr="icon-mother-bozhtey-5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2341563" cy="320040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2057400" y="0"/>
            <a:ext cx="510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/>
              <a:t>Символика имени</a:t>
            </a:r>
          </a:p>
          <a:p>
            <a:pPr algn="ctr"/>
            <a:r>
              <a:rPr lang="ru-RU" altLang="ru-RU" sz="2000"/>
              <a:t>3. Мария – Матерь Человеческая</a:t>
            </a:r>
          </a:p>
        </p:txBody>
      </p:sp>
      <p:pic>
        <p:nvPicPr>
          <p:cNvPr id="17411" name="Рисунок 6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38200"/>
            <a:ext cx="2703513" cy="3276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Рисунок 7"/>
          <p:cNvPicPr>
            <a:picLocks noChangeAspect="1" noChangeArrowheads="1"/>
          </p:cNvPicPr>
          <p:nvPr/>
        </p:nvPicPr>
        <p:blipFill>
          <a:blip r:embed="rId3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667000"/>
            <a:ext cx="2622550" cy="33528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191000" y="990600"/>
            <a:ext cx="3768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«Бедные вы мои…</a:t>
            </a:r>
          </a:p>
          <a:p>
            <a:r>
              <a:rPr lang="ru-RU" altLang="ru-RU" sz="2400" i="1">
                <a:solidFill>
                  <a:schemeClr val="tx1"/>
                </a:solidFill>
              </a:rPr>
              <a:t>не пожалели вас люди»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304800" y="4191000"/>
            <a:ext cx="548640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i="1">
                <a:solidFill>
                  <a:schemeClr val="tx1"/>
                </a:solidFill>
              </a:rPr>
              <a:t>«Голубяточки мои… Деточки родные. Выходите все… Я вас накормлю, напою, искупаю… Мы будем жить вместе…</a:t>
            </a:r>
          </a:p>
          <a:p>
            <a:r>
              <a:rPr lang="ru-RU" altLang="ru-RU" sz="2000" i="1">
                <a:solidFill>
                  <a:schemeClr val="tx1"/>
                </a:solidFill>
              </a:rPr>
              <a:t>Я и есть ваша мама. Был у меня один-единственный сыночек, а теперь вон вас сколько, и все славные, хорошие деточки»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4267200" y="0"/>
            <a:ext cx="3562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/>
              <a:t>Символика имени</a:t>
            </a:r>
          </a:p>
          <a:p>
            <a:pPr algn="ctr"/>
            <a:r>
              <a:rPr lang="ru-RU" altLang="ru-RU" sz="2000"/>
              <a:t>4. Мария – скорбящая мать</a:t>
            </a:r>
          </a:p>
        </p:txBody>
      </p:sp>
      <p:pic>
        <p:nvPicPr>
          <p:cNvPr id="18435" name="Picture 5" descr="https://im3-tub-ru.yandex.net/i?id=3b65040b15c23a14febe4d51a5a6dea8-l&amp;n=13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33800"/>
            <a:ext cx="2133600" cy="29718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6" descr="http://bookre.org/loader/img.php?fbimg=1223775__5mariya_okolo_nem__soldata.pn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2381250" cy="32004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3276600" y="685800"/>
            <a:ext cx="57912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«Мария присела рядом с немцем на корточки и, поддерживая рукой его горячий затылок, напоила молоком…помрёшь ты, бедняга…</a:t>
            </a:r>
          </a:p>
          <a:p>
            <a:r>
              <a:rPr lang="ru-RU" altLang="ru-RU" sz="2400" i="1">
                <a:solidFill>
                  <a:schemeClr val="tx1"/>
                </a:solidFill>
              </a:rPr>
              <a:t>А там, в Германии, годами будет слёзы лить, выплакивать своё горе твоя осиротевшая, потерявшая сына мать»</a:t>
            </a:r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3352800" y="4114800"/>
            <a:ext cx="5257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«…Скучал, как все дети, по отцу, по матери…Потому и ко мне тянулся, мамой называл…»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0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2711450" cy="3352800"/>
          </a:xfrm>
          <a:prstGeom prst="rect">
            <a:avLst/>
          </a:prstGeom>
          <a:noFill/>
          <a:ln w="25400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52400" y="0"/>
            <a:ext cx="568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/>
              <a:t>Символика имени</a:t>
            </a:r>
          </a:p>
          <a:p>
            <a:pPr algn="ctr"/>
            <a:r>
              <a:rPr lang="ru-RU" altLang="ru-RU" sz="2000"/>
              <a:t>5. Мария – божественная и земная женщина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04800" y="838200"/>
            <a:ext cx="5638800" cy="222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>
                <a:solidFill>
                  <a:schemeClr val="tx1"/>
                </a:solidFill>
              </a:rPr>
              <a:t>«Она стояла на покатом холме с младенцем на руках, босая, с распущенными волосами. Вокруг неё сгрудились дети, коровы, овцы, куры…»</a:t>
            </a:r>
          </a:p>
          <a:p>
            <a:endParaRPr lang="ru-RU" altLang="ru-RU" sz="2000" b="0" i="1">
              <a:solidFill>
                <a:schemeClr val="tx1"/>
              </a:solidFill>
            </a:endParaRPr>
          </a:p>
        </p:txBody>
      </p:sp>
      <p:pic>
        <p:nvPicPr>
          <p:cNvPr id="19461" name="Picture 7" descr="http://bookre.org/loader/img.php?fbimg=1223775__6mariya_s_detmi.pn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3400"/>
            <a:ext cx="2667000" cy="3429000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3352800" y="3962400"/>
            <a:ext cx="55626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/>
              <a:t>«Командир полка остановил эскадрон, сошёл с коня, снял фуражку, опустился на колени и молча прижался щекой к её безвольно опущенной маленькой жёсткой руке»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76200" y="0"/>
            <a:ext cx="8915400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/>
              <a:t>Художественный фильм</a:t>
            </a:r>
            <a:r>
              <a:rPr lang="ru-RU" altLang="ru-RU"/>
              <a:t> </a:t>
            </a:r>
            <a:r>
              <a:rPr lang="ru-RU" altLang="ru-RU" sz="2400"/>
              <a:t>по повести В.А.Закруткина</a:t>
            </a:r>
            <a:r>
              <a:rPr lang="ru-RU" altLang="ru-RU" sz="2800"/>
              <a:t> </a:t>
            </a:r>
          </a:p>
          <a:p>
            <a:pPr algn="ctr"/>
            <a:r>
              <a:rPr lang="ru-RU" altLang="ru-RU" sz="2800"/>
              <a:t>«Матерь человеческая» 1975 г. </a:t>
            </a:r>
          </a:p>
          <a:p>
            <a:pPr algn="ctr"/>
            <a:r>
              <a:rPr lang="ru-RU" altLang="ru-RU" sz="2800"/>
              <a:t>(</a:t>
            </a:r>
            <a:r>
              <a:rPr lang="ru-RU" altLang="ru-RU" sz="2400"/>
              <a:t>Режиссёр </a:t>
            </a:r>
            <a:r>
              <a:rPr lang="ru-RU" altLang="ru-RU" sz="2800"/>
              <a:t>Л.Головня)</a:t>
            </a:r>
          </a:p>
          <a:p>
            <a:pPr algn="r"/>
            <a:r>
              <a:rPr lang="ru-RU" altLang="ru-RU" i="1">
                <a:solidFill>
                  <a:schemeClr val="tx1"/>
                </a:solidFill>
              </a:rPr>
              <a:t>Экранизация лица превращает в личности. </a:t>
            </a:r>
          </a:p>
          <a:p>
            <a:pPr algn="r"/>
            <a:r>
              <a:rPr lang="ru-RU" altLang="ru-RU" i="1">
                <a:solidFill>
                  <a:schemeClr val="tx1"/>
                </a:solidFill>
              </a:rPr>
              <a:t>Лица – в судьбы, лица – в биографии,  </a:t>
            </a:r>
          </a:p>
          <a:p>
            <a:pPr algn="r"/>
            <a:r>
              <a:rPr lang="ru-RU" altLang="ru-RU" i="1">
                <a:solidFill>
                  <a:schemeClr val="tx1"/>
                </a:solidFill>
              </a:rPr>
              <a:t>лица – в историю</a:t>
            </a:r>
            <a:r>
              <a:rPr lang="ru-RU" altLang="ru-RU"/>
              <a:t> </a:t>
            </a:r>
          </a:p>
          <a:p>
            <a:pPr algn="r"/>
            <a:r>
              <a:rPr lang="ru-RU" altLang="ru-RU" sz="1400">
                <a:solidFill>
                  <a:schemeClr val="tx1"/>
                </a:solidFill>
              </a:rPr>
              <a:t>Режиссёр</a:t>
            </a:r>
            <a:r>
              <a:rPr lang="ru-RU" altLang="ru-RU" sz="1600">
                <a:solidFill>
                  <a:schemeClr val="tx1"/>
                </a:solidFill>
              </a:rPr>
              <a:t> И.И.Поплавская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457200" y="2590800"/>
            <a:ext cx="8382000" cy="347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chemeClr val="tx1"/>
                </a:solidFill>
              </a:rPr>
              <a:t>                                                            Средства перевоплощения актёра:</a:t>
            </a:r>
          </a:p>
          <a:p>
            <a:r>
              <a:rPr lang="ru-RU" altLang="ru-RU"/>
              <a:t>                                                                       </a:t>
            </a:r>
            <a:r>
              <a:rPr lang="ru-RU" altLang="ru-RU" sz="2400"/>
              <a:t>- Костюм, грим</a:t>
            </a:r>
          </a:p>
          <a:p>
            <a:r>
              <a:rPr lang="ru-RU" altLang="ru-RU" sz="2400"/>
              <a:t>                                                     - Сценическое действие</a:t>
            </a:r>
          </a:p>
          <a:p>
            <a:r>
              <a:rPr lang="ru-RU" altLang="ru-RU" sz="2400"/>
              <a:t>                                                     - Управление эмоциями</a:t>
            </a:r>
            <a:r>
              <a:rPr lang="ru-RU" altLang="ru-RU">
                <a:solidFill>
                  <a:schemeClr val="tx1"/>
                </a:solidFill>
              </a:rPr>
              <a:t> Режиссёрские приёмы:</a:t>
            </a:r>
          </a:p>
          <a:p>
            <a:r>
              <a:rPr lang="ru-RU" altLang="ru-RU" sz="2400"/>
              <a:t>- Выбор цветовой гаммы</a:t>
            </a:r>
          </a:p>
          <a:p>
            <a:r>
              <a:rPr lang="ru-RU" altLang="ru-RU" sz="2400"/>
              <a:t>- Режиссёрское усиление внимания на действие</a:t>
            </a:r>
          </a:p>
          <a:p>
            <a:r>
              <a:rPr lang="ru-RU" altLang="ru-RU" sz="2400"/>
              <a:t>- Режиссёрское усиление нужного момента музыкой</a:t>
            </a:r>
          </a:p>
          <a:p>
            <a:r>
              <a:rPr lang="ru-RU" altLang="ru-RU" sz="2400"/>
              <a:t>- Сценическая реализация метафоры (символов)</a:t>
            </a:r>
          </a:p>
          <a:p>
            <a:pPr>
              <a:buFontTx/>
              <a:buChar char="-"/>
            </a:pPr>
            <a:endParaRPr lang="ru-RU" alt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52400" y="152400"/>
            <a:ext cx="88392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5002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Засияет над землёй </a:t>
            </a:r>
          </a:p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 Матери Человеческой</a:t>
            </a:r>
            <a:endParaRPr lang="ru-RU" altLang="ru-RU" sz="440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189038" y="2209800"/>
            <a:ext cx="7024687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2800" smtClean="0">
                <a:solidFill>
                  <a:srgbClr val="000000"/>
                </a:solidFill>
              </a:rPr>
              <a:t>Руководитель проекта</a:t>
            </a:r>
          </a:p>
          <a:p>
            <a:pPr algn="ctr">
              <a:defRPr/>
            </a:pPr>
            <a:endParaRPr lang="ru-RU" altLang="ru-RU" sz="2800" smtClean="0">
              <a:solidFill>
                <a:srgbClr val="DDDDDD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848484"/>
                  </a:outerShdw>
                </a:cont>
                <a:effect ref="fillLine"/>
              </a:effectDag>
            </a:endParaRPr>
          </a:p>
          <a:p>
            <a:pPr algn="ctr">
              <a:defRPr/>
            </a:pPr>
            <a:r>
              <a:rPr lang="ru-RU" altLang="ru-RU" sz="2800" b="0" smtClean="0">
                <a:solidFill>
                  <a:srgbClr val="000000"/>
                </a:solidFill>
              </a:rPr>
              <a:t> </a:t>
            </a:r>
            <a:r>
              <a:rPr lang="ru-RU" altLang="ru-RU" sz="3200" smtClean="0">
                <a:solidFill>
                  <a:srgbClr val="A50021"/>
                </a:solidFill>
              </a:rPr>
              <a:t>Привезенцева Татьяна Петровна,</a:t>
            </a:r>
          </a:p>
          <a:p>
            <a:pPr algn="ctr">
              <a:defRPr/>
            </a:pPr>
            <a:endParaRPr lang="ru-RU" altLang="ru-RU" sz="3200" smtClean="0">
              <a:solidFill>
                <a:srgbClr val="A50021"/>
              </a:solidFill>
            </a:endParaRPr>
          </a:p>
          <a:p>
            <a:pPr algn="ctr">
              <a:defRPr/>
            </a:pPr>
            <a:r>
              <a:rPr lang="ru-RU" altLang="ru-RU" sz="2400" smtClean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pPr algn="ctr">
              <a:defRPr/>
            </a:pPr>
            <a:r>
              <a:rPr lang="ru-RU" altLang="ru-RU" sz="2400" smtClean="0">
                <a:solidFill>
                  <a:schemeClr val="tx1"/>
                </a:solidFill>
              </a:rPr>
              <a:t>ГБОУ лицея № 329 Невского района</a:t>
            </a:r>
          </a:p>
          <a:p>
            <a:pPr algn="ctr">
              <a:defRPr/>
            </a:pPr>
            <a:r>
              <a:rPr lang="ru-RU" altLang="ru-RU" sz="2400" smtClean="0">
                <a:solidFill>
                  <a:schemeClr val="tx1"/>
                </a:solidFill>
              </a:rPr>
              <a:t>Санкт-Петербурга</a:t>
            </a:r>
            <a:r>
              <a:rPr lang="ru-RU" altLang="ru-RU" sz="2800" smtClean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066800" y="0"/>
            <a:ext cx="6781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/>
              <a:t>Цветовая гамма</a:t>
            </a:r>
          </a:p>
          <a:p>
            <a:pPr algn="ctr"/>
            <a:r>
              <a:rPr lang="ru-RU" altLang="ru-RU" sz="2000" b="0">
                <a:solidFill>
                  <a:schemeClr val="tx1"/>
                </a:solidFill>
              </a:rPr>
              <a:t>художники:</a:t>
            </a:r>
            <a:r>
              <a:rPr lang="ru-RU" altLang="ru-RU" sz="2000"/>
              <a:t> А.Адабашьян, А.Самулекин</a:t>
            </a:r>
          </a:p>
        </p:txBody>
      </p:sp>
      <p:pic>
        <p:nvPicPr>
          <p:cNvPr id="21507" name="Рисунок 1"/>
          <p:cNvPicPr>
            <a:picLocks noChangeAspect="1" noChangeArrowheads="1"/>
          </p:cNvPicPr>
          <p:nvPr/>
        </p:nvPicPr>
        <p:blipFill>
          <a:blip r:embed="rId2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8200"/>
            <a:ext cx="2046288" cy="2514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Рисунок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6" t="19638" r="19244" b="27797"/>
          <a:stretch>
            <a:fillRect/>
          </a:stretch>
        </p:blipFill>
        <p:spPr bwMode="auto">
          <a:xfrm>
            <a:off x="152400" y="3581400"/>
            <a:ext cx="2057400" cy="26670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Рисунок 10"/>
          <p:cNvPicPr>
            <a:picLocks noChangeAspect="1" noChangeArrowheads="1"/>
          </p:cNvPicPr>
          <p:nvPr/>
        </p:nvPicPr>
        <p:blipFill>
          <a:blip r:embed="rId4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581400"/>
            <a:ext cx="1981200" cy="2590800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2362200" y="838200"/>
            <a:ext cx="288607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чёрные </a:t>
            </a:r>
            <a:r>
              <a:rPr lang="ru-RU" altLang="ru-RU" sz="2000" b="0" i="1">
                <a:solidFill>
                  <a:schemeClr val="tx1"/>
                </a:solidFill>
              </a:rPr>
              <a:t>клубы дыма»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чёрное</a:t>
            </a:r>
            <a:r>
              <a:rPr lang="ru-RU" altLang="ru-RU" sz="2000" b="0" i="1">
                <a:solidFill>
                  <a:schemeClr val="tx1"/>
                </a:solidFill>
              </a:rPr>
              <a:t> пепелище»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Чёрная</a:t>
            </a:r>
            <a:r>
              <a:rPr lang="ru-RU" altLang="ru-RU" sz="2000" b="0" i="1">
                <a:solidFill>
                  <a:schemeClr val="tx1"/>
                </a:solidFill>
              </a:rPr>
              <a:t> удавка»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Чёрный обгорелый</a:t>
            </a:r>
            <a:r>
              <a:rPr lang="ru-RU" altLang="ru-RU" sz="2000" b="0" i="1">
                <a:solidFill>
                  <a:schemeClr val="tx1"/>
                </a:solidFill>
              </a:rPr>
              <a:t> 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тополь»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чёрная</a:t>
            </a:r>
            <a:r>
              <a:rPr lang="ru-RU" altLang="ru-RU" sz="2000" b="0" i="1">
                <a:solidFill>
                  <a:schemeClr val="tx1"/>
                </a:solidFill>
              </a:rPr>
              <a:t> земля»</a:t>
            </a:r>
          </a:p>
          <a:p>
            <a:r>
              <a:rPr lang="ru-RU" altLang="ru-RU" sz="2000" b="0" i="1">
                <a:solidFill>
                  <a:schemeClr val="tx1"/>
                </a:solidFill>
              </a:rPr>
              <a:t>«</a:t>
            </a:r>
            <a:r>
              <a:rPr lang="ru-RU" altLang="ru-RU" sz="2000" i="1">
                <a:solidFill>
                  <a:schemeClr val="tx1"/>
                </a:solidFill>
              </a:rPr>
              <a:t>чёрная, озарённая </a:t>
            </a:r>
          </a:p>
          <a:p>
            <a:r>
              <a:rPr lang="ru-RU" altLang="ru-RU" sz="2000" i="1">
                <a:solidFill>
                  <a:schemeClr val="tx1"/>
                </a:solidFill>
              </a:rPr>
              <a:t>пожарами</a:t>
            </a:r>
            <a:r>
              <a:rPr lang="ru-RU" altLang="ru-RU" sz="2000" b="0" i="1">
                <a:solidFill>
                  <a:schemeClr val="tx1"/>
                </a:solidFill>
              </a:rPr>
              <a:t> река»</a:t>
            </a:r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2362200" y="3810000"/>
            <a:ext cx="464820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i="1">
                <a:solidFill>
                  <a:srgbClr val="990033"/>
                </a:solidFill>
              </a:rPr>
              <a:t>«носились белокрылые голуби…</a:t>
            </a:r>
          </a:p>
          <a:p>
            <a:r>
              <a:rPr lang="ru-RU" altLang="ru-RU" sz="2000" i="1">
                <a:solidFill>
                  <a:srgbClr val="990033"/>
                </a:solidFill>
              </a:rPr>
              <a:t>неожиданно зацвела обожжённая пожаром яблоня… уже белые, с красноватой сердцевиной лепестки цветов засияли, нежно и трепетно красуясь на утренней заре»</a:t>
            </a:r>
          </a:p>
        </p:txBody>
      </p:sp>
      <p:pic>
        <p:nvPicPr>
          <p:cNvPr id="21512" name="Picture 10" descr="G"/>
          <p:cNvPicPr>
            <a:picLocks noChangeAspect="1" noChangeArrowheads="1"/>
          </p:cNvPicPr>
          <p:nvPr/>
        </p:nvPicPr>
        <p:blipFill>
          <a:blip r:embed="rId5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838200"/>
            <a:ext cx="3505200" cy="247015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3413125" y="88900"/>
            <a:ext cx="2217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Цветовая гамма</a:t>
            </a: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1371600" y="3657600"/>
            <a:ext cx="6553200" cy="283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/>
              <a:t>Символы </a:t>
            </a:r>
          </a:p>
          <a:p>
            <a:pPr algn="ctr"/>
            <a:r>
              <a:rPr lang="ru-RU" altLang="ru-RU" sz="2400"/>
              <a:t>душевной чистоты Марии:</a:t>
            </a:r>
          </a:p>
          <a:p>
            <a:pPr algn="ctr"/>
            <a:endParaRPr lang="ru-RU" altLang="ru-RU" sz="2400"/>
          </a:p>
          <a:p>
            <a:r>
              <a:rPr lang="ru-RU" altLang="ru-RU" sz="2800">
                <a:solidFill>
                  <a:srgbClr val="990033"/>
                </a:solidFill>
              </a:rPr>
              <a:t>Светлая одежда</a:t>
            </a:r>
          </a:p>
          <a:p>
            <a:pPr algn="ctr"/>
            <a:r>
              <a:rPr lang="ru-RU" altLang="ru-RU" sz="2800">
                <a:solidFill>
                  <a:srgbClr val="990033"/>
                </a:solidFill>
              </a:rPr>
              <a:t>Светлые волосы</a:t>
            </a:r>
          </a:p>
          <a:p>
            <a:pPr algn="r"/>
            <a:r>
              <a:rPr lang="ru-RU" altLang="ru-RU" sz="2800">
                <a:solidFill>
                  <a:srgbClr val="990033"/>
                </a:solidFill>
              </a:rPr>
              <a:t>Бледная кожа</a:t>
            </a:r>
          </a:p>
          <a:p>
            <a:pPr algn="ctr"/>
            <a:endParaRPr lang="ru-RU" altLang="ru-RU" sz="2400">
              <a:solidFill>
                <a:srgbClr val="990033"/>
              </a:solidFill>
            </a:endParaRPr>
          </a:p>
        </p:txBody>
      </p:sp>
      <p:pic>
        <p:nvPicPr>
          <p:cNvPr id="22532" name="Picture 9" descr="1393850216_mater-chelovecheskaya"/>
          <p:cNvPicPr>
            <a:picLocks noChangeAspect="1" noChangeArrowheads="1"/>
          </p:cNvPicPr>
          <p:nvPr/>
        </p:nvPicPr>
        <p:blipFill>
          <a:blip r:embed="rId2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838200"/>
            <a:ext cx="3048000" cy="22860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7" descr="S"/>
          <p:cNvPicPr>
            <a:picLocks noChangeAspect="1" noChangeArrowheads="1"/>
          </p:cNvPicPr>
          <p:nvPr/>
        </p:nvPicPr>
        <p:blipFill>
          <a:blip r:embed="rId3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2590800" cy="32004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990600" y="0"/>
            <a:ext cx="7283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Усиление внимания на действие, управление эмоциями</a:t>
            </a:r>
          </a:p>
        </p:txBody>
      </p:sp>
      <p:pic>
        <p:nvPicPr>
          <p:cNvPr id="23555" name="Picture 5" descr="http://edikst.ru/misc/i/gallery/24824/693713.jpg"/>
          <p:cNvPicPr>
            <a:picLocks noChangeAspect="1" noChangeArrowheads="1"/>
          </p:cNvPicPr>
          <p:nvPr/>
        </p:nvPicPr>
        <p:blipFill>
          <a:blip r:embed="rId2" r:link="rId3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2090738" cy="2667000"/>
          </a:xfrm>
          <a:prstGeom prst="rect">
            <a:avLst/>
          </a:prstGeom>
          <a:noFill/>
          <a:ln w="25400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Рисунок 4"/>
          <p:cNvPicPr>
            <a:picLocks noChangeAspect="1" noChangeArrowheads="1"/>
          </p:cNvPicPr>
          <p:nvPr/>
        </p:nvPicPr>
        <p:blipFill>
          <a:blip r:embed="rId4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" r="3806"/>
          <a:stretch>
            <a:fillRect/>
          </a:stretch>
        </p:blipFill>
        <p:spPr bwMode="auto">
          <a:xfrm>
            <a:off x="6858000" y="3657600"/>
            <a:ext cx="2046288" cy="25908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7" descr="http://kinoaist.net/uploads/w/1386407750_mater-chelovecheskaya-1.jpg"/>
          <p:cNvPicPr>
            <a:picLocks noChangeAspect="1" noChangeArrowheads="1"/>
          </p:cNvPicPr>
          <p:nvPr/>
        </p:nvPicPr>
        <p:blipFill>
          <a:blip r:embed="rId5" r:link="rId6">
            <a:lum bright="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62000"/>
            <a:ext cx="3200400" cy="2251075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2362200" y="762000"/>
            <a:ext cx="3276600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i="1">
                <a:solidFill>
                  <a:schemeClr val="tx1"/>
                </a:solidFill>
              </a:rPr>
              <a:t>«Ненависть и горячая, слепая злоба захлестнули Марию…Смерть подходила к нему…Слабый крик множеством раскалённых ножей впился в грудь Марии, пронзил её сердце, а короткое слово «мама» заставило содрогнуться</a:t>
            </a:r>
            <a:r>
              <a:rPr lang="ru-RU" altLang="ru-RU" sz="1600" b="0" i="1">
                <a:solidFill>
                  <a:schemeClr val="tx1"/>
                </a:solidFill>
              </a:rPr>
              <a:t> </a:t>
            </a:r>
            <a:r>
              <a:rPr lang="ru-RU" altLang="ru-RU" sz="1600" i="1">
                <a:solidFill>
                  <a:schemeClr val="tx1"/>
                </a:solidFill>
              </a:rPr>
              <a:t>от нестерпимой боли»</a:t>
            </a: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2209800" y="3657600"/>
            <a:ext cx="4495800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i="1">
                <a:solidFill>
                  <a:schemeClr val="tx1"/>
                </a:solidFill>
              </a:rPr>
              <a:t>«…только святое слово «мама»…</a:t>
            </a:r>
          </a:p>
          <a:p>
            <a:r>
              <a:rPr lang="ru-RU" altLang="ru-RU" sz="1600" i="1">
                <a:solidFill>
                  <a:schemeClr val="tx1"/>
                </a:solidFill>
              </a:rPr>
              <a:t>мольба спасли его. </a:t>
            </a:r>
          </a:p>
          <a:p>
            <a:r>
              <a:rPr lang="ru-RU" altLang="ru-RU" sz="1600" i="1">
                <a:solidFill>
                  <a:schemeClr val="tx1"/>
                </a:solidFill>
              </a:rPr>
              <a:t>Присела рядом с немцем…</a:t>
            </a:r>
          </a:p>
          <a:p>
            <a:r>
              <a:rPr lang="ru-RU" altLang="ru-RU" sz="1600" i="1">
                <a:solidFill>
                  <a:schemeClr val="tx1"/>
                </a:solidFill>
              </a:rPr>
              <a:t>напоила молоком.</a:t>
            </a:r>
          </a:p>
          <a:p>
            <a:endParaRPr lang="ru-RU" altLang="ru-RU" sz="1600" i="1">
              <a:solidFill>
                <a:schemeClr val="tx1"/>
              </a:solidFill>
            </a:endParaRPr>
          </a:p>
          <a:p>
            <a:pPr algn="r"/>
            <a:r>
              <a:rPr lang="ru-RU" altLang="ru-RU" sz="1600" i="1">
                <a:solidFill>
                  <a:schemeClr val="tx1"/>
                </a:solidFill>
              </a:rPr>
              <a:t>       …долго сидела, всматриваясь </a:t>
            </a:r>
          </a:p>
          <a:p>
            <a:pPr algn="r"/>
            <a:r>
              <a:rPr lang="ru-RU" altLang="ru-RU" sz="1600" i="1">
                <a:solidFill>
                  <a:schemeClr val="tx1"/>
                </a:solidFill>
              </a:rPr>
              <a:t>в бледное лицо спящего</a:t>
            </a:r>
          </a:p>
          <a:p>
            <a:pPr algn="r"/>
            <a:r>
              <a:rPr lang="ru-RU" altLang="ru-RU" sz="1600" i="1">
                <a:solidFill>
                  <a:schemeClr val="tx1"/>
                </a:solidFill>
              </a:rPr>
              <a:t>…годами будет лить слёзы, выплакивать своё горе твоя осиротевшая, потерявшая сына мать»</a:t>
            </a:r>
          </a:p>
        </p:txBody>
      </p:sp>
      <p:pic>
        <p:nvPicPr>
          <p:cNvPr id="23560" name="Picture 11" descr="6038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1905000" cy="27432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5"/>
          <p:cNvPicPr>
            <a:picLocks noChangeAspect="1" noChangeArrowheads="1"/>
          </p:cNvPicPr>
          <p:nvPr/>
        </p:nvPicPr>
        <p:blipFill>
          <a:blip r:embed="rId2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2438400" cy="3048000"/>
          </a:xfrm>
          <a:prstGeom prst="rect">
            <a:avLst/>
          </a:prstGeom>
          <a:noFill/>
          <a:ln w="25400">
            <a:solidFill>
              <a:srgbClr val="66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7"/>
          <p:cNvSpPr>
            <a:spLocks noChangeArrowheads="1"/>
          </p:cNvSpPr>
          <p:nvPr/>
        </p:nvSpPr>
        <p:spPr bwMode="auto">
          <a:xfrm>
            <a:off x="1066800" y="152400"/>
            <a:ext cx="7283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Усиление внимания на действие, управление эмоциями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4038600" y="990600"/>
            <a:ext cx="4587875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i="1">
                <a:solidFill>
                  <a:schemeClr val="tx1"/>
                </a:solidFill>
              </a:rPr>
              <a:t>«Негоже тебе так лежать. Захоронить тебя надо…стала рыть могилу…отдыхала, поглядывая в ту сторону, где лежал не отделимый от пулемёта мёртвый политрук…отдал свою молодую жизнь за доброе, святое дело».</a:t>
            </a:r>
          </a:p>
          <a:p>
            <a:endParaRPr lang="ru-RU" altLang="ru-RU" sz="1600" b="0" i="1">
              <a:solidFill>
                <a:schemeClr val="tx1"/>
              </a:solidFill>
            </a:endParaRPr>
          </a:p>
          <a:p>
            <a:endParaRPr lang="ru-RU" altLang="ru-RU" sz="1600" b="0" i="1">
              <a:solidFill>
                <a:schemeClr val="tx1"/>
              </a:solidFill>
            </a:endParaRPr>
          </a:p>
          <a:p>
            <a:r>
              <a:rPr lang="ru-RU" altLang="ru-RU" sz="2000" i="1">
                <a:solidFill>
                  <a:schemeClr val="tx1"/>
                </a:solidFill>
              </a:rPr>
              <a:t>«Перед глазами Марии стояли судьбы двух людей: мальчишки-немца и молоденького политрука Славика…по-матерински жалела обоих… оба могли бы жить и жить»</a:t>
            </a:r>
          </a:p>
        </p:txBody>
      </p:sp>
      <p:pic>
        <p:nvPicPr>
          <p:cNvPr id="24581" name="Picture 6" descr="8"/>
          <p:cNvPicPr>
            <a:picLocks noChangeAspect="1" noChangeArrowheads="1"/>
          </p:cNvPicPr>
          <p:nvPr/>
        </p:nvPicPr>
        <p:blipFill>
          <a:blip r:embed="rId3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62400"/>
            <a:ext cx="3657600" cy="205105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ChangeArrowheads="1"/>
          </p:cNvSpPr>
          <p:nvPr/>
        </p:nvSpPr>
        <p:spPr bwMode="auto">
          <a:xfrm>
            <a:off x="1066800" y="0"/>
            <a:ext cx="7283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Усиление внимания на действие, управление эмоциями</a:t>
            </a:r>
          </a:p>
        </p:txBody>
      </p:sp>
      <p:sp>
        <p:nvSpPr>
          <p:cNvPr id="25603" name="Text Box 7"/>
          <p:cNvSpPr txBox="1">
            <a:spLocks noChangeArrowheads="1"/>
          </p:cNvSpPr>
          <p:nvPr/>
        </p:nvSpPr>
        <p:spPr bwMode="auto">
          <a:xfrm>
            <a:off x="3276600" y="4648200"/>
            <a:ext cx="4953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schemeClr val="tx1"/>
                </a:solidFill>
              </a:rPr>
              <a:t>«…окружили её…доверившись единственному живому человеку.</a:t>
            </a:r>
          </a:p>
          <a:p>
            <a:endParaRPr lang="ru-RU" altLang="ru-RU" i="1">
              <a:solidFill>
                <a:schemeClr val="tx1"/>
              </a:solidFill>
            </a:endParaRPr>
          </a:p>
          <a:p>
            <a:r>
              <a:rPr lang="ru-RU" altLang="ru-RU" i="1">
                <a:solidFill>
                  <a:schemeClr val="tx1"/>
                </a:solidFill>
              </a:rPr>
              <a:t>…Мария увидела несчастных лошадей, </a:t>
            </a:r>
          </a:p>
          <a:p>
            <a:r>
              <a:rPr lang="ru-RU" altLang="ru-RU" i="1">
                <a:solidFill>
                  <a:schemeClr val="tx1"/>
                </a:solidFill>
              </a:rPr>
              <a:t>сердце её зашлось от жалости»</a:t>
            </a:r>
          </a:p>
        </p:txBody>
      </p:sp>
      <p:pic>
        <p:nvPicPr>
          <p:cNvPr id="25604" name="Picture 7" descr="YU"/>
          <p:cNvPicPr>
            <a:picLocks noChangeAspect="1" noChangeArrowheads="1"/>
          </p:cNvPicPr>
          <p:nvPr/>
        </p:nvPicPr>
        <p:blipFill>
          <a:blip r:embed="rId2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0"/>
            <a:ext cx="2362200" cy="25146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8" descr="R"/>
          <p:cNvPicPr>
            <a:picLocks noChangeAspect="1" noChangeArrowheads="1"/>
          </p:cNvPicPr>
          <p:nvPr/>
        </p:nvPicPr>
        <p:blipFill>
          <a:blip r:embed="rId3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3810000" cy="2289175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9" descr="E"/>
          <p:cNvPicPr>
            <a:picLocks noChangeAspect="1" noChangeArrowheads="1"/>
          </p:cNvPicPr>
          <p:nvPr/>
        </p:nvPicPr>
        <p:blipFill>
          <a:blip r:embed="rId4">
            <a:lum bright="50000" contras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2362200" cy="2098675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304800" y="2667000"/>
            <a:ext cx="4572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schemeClr val="tx1"/>
                </a:solidFill>
              </a:rPr>
              <a:t>«Недоенные коровы…ринулись за помощью к первому увиденному ими человеку. Мария огладила корову, присела на корточки…подставив ладонь левой руки, напилась»</a:t>
            </a:r>
          </a:p>
        </p:txBody>
      </p:sp>
      <p:sp>
        <p:nvSpPr>
          <p:cNvPr id="25608" name="Rectangle 11"/>
          <p:cNvSpPr>
            <a:spLocks noChangeArrowheads="1"/>
          </p:cNvSpPr>
          <p:nvPr/>
        </p:nvSpPr>
        <p:spPr bwMode="auto">
          <a:xfrm>
            <a:off x="3429000" y="838200"/>
            <a:ext cx="4572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schemeClr val="tx1"/>
                </a:solidFill>
              </a:rPr>
              <a:t>«Бедные вы мои, некуда вам прислонить свои головочки,  некому пожалиться на своё сиротство. </a:t>
            </a:r>
          </a:p>
          <a:p>
            <a:r>
              <a:rPr lang="ru-RU" altLang="ru-RU" i="1">
                <a:solidFill>
                  <a:schemeClr val="tx1"/>
                </a:solidFill>
              </a:rPr>
              <a:t>У ног Марии дремали собаки…»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ChangeArrowheads="1"/>
          </p:cNvSpPr>
          <p:nvPr/>
        </p:nvSpPr>
        <p:spPr bwMode="auto">
          <a:xfrm>
            <a:off x="1143000" y="0"/>
            <a:ext cx="7283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Усиление внимания на действие, управление эмоциями</a:t>
            </a:r>
          </a:p>
        </p:txBody>
      </p:sp>
      <p:pic>
        <p:nvPicPr>
          <p:cNvPr id="26627" name="Picture 8" descr="1386407723_mater-chelovecheskay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505200"/>
            <a:ext cx="3352800" cy="2614613"/>
          </a:xfrm>
          <a:prstGeom prst="rect">
            <a:avLst/>
          </a:prstGeom>
          <a:noFill/>
          <a:ln w="25400">
            <a:solidFill>
              <a:srgbClr val="66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8" name="Text Box 9"/>
          <p:cNvSpPr txBox="1">
            <a:spLocks noChangeArrowheads="1"/>
          </p:cNvSpPr>
          <p:nvPr/>
        </p:nvSpPr>
        <p:spPr bwMode="auto">
          <a:xfrm>
            <a:off x="152400" y="4343400"/>
            <a:ext cx="51816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schemeClr val="tx1"/>
                </a:solidFill>
              </a:rPr>
              <a:t>«Долго убивалась Мария перед останками сына и мужа…Испуганные дети окружили Марию, обнимая её, в один голос кричали:</a:t>
            </a:r>
          </a:p>
          <a:p>
            <a:pPr>
              <a:buFontTx/>
              <a:buChar char="-"/>
            </a:pPr>
            <a:r>
              <a:rPr lang="ru-RU" altLang="ru-RU" i="1">
                <a:solidFill>
                  <a:schemeClr val="tx1"/>
                </a:solidFill>
              </a:rPr>
              <a:t>Мама! Не надо, мамочка!</a:t>
            </a:r>
          </a:p>
          <a:p>
            <a:pPr>
              <a:buFontTx/>
              <a:buChar char="-"/>
            </a:pPr>
            <a:endParaRPr lang="ru-RU" altLang="ru-RU" i="1">
              <a:solidFill>
                <a:schemeClr val="tx1"/>
              </a:solidFill>
            </a:endParaRPr>
          </a:p>
          <a:p>
            <a:r>
              <a:rPr lang="ru-RU" altLang="ru-RU" i="1">
                <a:solidFill>
                  <a:schemeClr val="tx1"/>
                </a:solidFill>
              </a:rPr>
              <a:t>И вновь потрясшее Марию слово «мама» вернуло её к жизни».</a:t>
            </a:r>
          </a:p>
        </p:txBody>
      </p:sp>
      <p:pic>
        <p:nvPicPr>
          <p:cNvPr id="26629" name="Picture 8" descr="T"/>
          <p:cNvPicPr>
            <a:picLocks noChangeAspect="1" noChangeArrowheads="1"/>
          </p:cNvPicPr>
          <p:nvPr/>
        </p:nvPicPr>
        <p:blipFill>
          <a:blip r:embed="rId3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3124200" cy="1914525"/>
          </a:xfrm>
          <a:prstGeom prst="rect">
            <a:avLst/>
          </a:prstGeom>
          <a:noFill/>
          <a:ln w="25400">
            <a:solidFill>
              <a:srgbClr val="66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9" descr="Y"/>
          <p:cNvPicPr>
            <a:picLocks noChangeAspect="1" noChangeArrowheads="1"/>
          </p:cNvPicPr>
          <p:nvPr/>
        </p:nvPicPr>
        <p:blipFill>
          <a:blip r:embed="rId4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86000"/>
            <a:ext cx="3505200" cy="200025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1" name="Rectangle 10"/>
          <p:cNvSpPr>
            <a:spLocks noChangeArrowheads="1"/>
          </p:cNvSpPr>
          <p:nvPr/>
        </p:nvSpPr>
        <p:spPr bwMode="auto">
          <a:xfrm>
            <a:off x="4343400" y="609600"/>
            <a:ext cx="4572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i="1">
                <a:solidFill>
                  <a:schemeClr val="tx1"/>
                </a:solidFill>
              </a:rPr>
              <a:t>«Сердце Марии сжалось… Пыталась обнять и согреть их всех… Мама, ваша мама…а то чья же? Был у меня один-единственный сыночек, а теперь вон вас сколько…»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2438400" y="76200"/>
            <a:ext cx="39798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/>
              <a:t>Роль музыки</a:t>
            </a:r>
          </a:p>
          <a:p>
            <a:pPr algn="ctr"/>
            <a:r>
              <a:rPr lang="ru-RU" altLang="ru-RU" sz="2000" b="0">
                <a:solidFill>
                  <a:schemeClr val="tx1"/>
                </a:solidFill>
              </a:rPr>
              <a:t>Композитор</a:t>
            </a:r>
            <a:r>
              <a:rPr lang="ru-RU" altLang="ru-RU" sz="2000"/>
              <a:t> </a:t>
            </a:r>
            <a:r>
              <a:rPr lang="ru-RU" altLang="ru-RU" sz="2400"/>
              <a:t>Роман Леденев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457200" y="1066800"/>
            <a:ext cx="8305800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u="sng">
                <a:solidFill>
                  <a:schemeClr val="tx1"/>
                </a:solidFill>
              </a:rPr>
              <a:t>Тревожная музыка, </a:t>
            </a:r>
          </a:p>
          <a:p>
            <a:r>
              <a:rPr lang="ru-RU" altLang="ru-RU" sz="2400" u="sng">
                <a:solidFill>
                  <a:schemeClr val="tx1"/>
                </a:solidFill>
              </a:rPr>
              <a:t>угнетающая зрителя тяжестью звуков:</a:t>
            </a:r>
          </a:p>
          <a:p>
            <a:pPr algn="r"/>
            <a:r>
              <a:rPr lang="ru-RU" altLang="ru-RU" sz="2400"/>
              <a:t>военные сцены</a:t>
            </a:r>
          </a:p>
          <a:p>
            <a:pPr algn="r"/>
            <a:r>
              <a:rPr lang="ru-RU" altLang="ru-RU" sz="2400"/>
              <a:t>варварство фашистов</a:t>
            </a:r>
          </a:p>
          <a:p>
            <a:pPr algn="r"/>
            <a:r>
              <a:rPr lang="ru-RU" altLang="ru-RU" sz="2400"/>
              <a:t>смерть односельчан, мужа Ивана, сына Васятки</a:t>
            </a:r>
          </a:p>
          <a:p>
            <a:pPr algn="r"/>
            <a:r>
              <a:rPr lang="ru-RU" altLang="ru-RU" sz="2400"/>
              <a:t>Мария готова смириться со своей участью</a:t>
            </a:r>
          </a:p>
          <a:p>
            <a:pPr algn="r"/>
            <a:endParaRPr lang="ru-RU" altLang="ru-RU" sz="2400"/>
          </a:p>
          <a:p>
            <a:r>
              <a:rPr lang="ru-RU" altLang="ru-RU" sz="2400"/>
              <a:t> </a:t>
            </a:r>
          </a:p>
          <a:p>
            <a:r>
              <a:rPr lang="ru-RU" altLang="ru-RU" sz="2400" u="sng">
                <a:solidFill>
                  <a:srgbClr val="990033"/>
                </a:solidFill>
              </a:rPr>
              <a:t>Спокойная, тихая и низкая:</a:t>
            </a:r>
          </a:p>
          <a:p>
            <a:pPr algn="r"/>
            <a:r>
              <a:rPr lang="ru-RU" altLang="ru-RU" sz="2400"/>
              <a:t>Продолжение жизни</a:t>
            </a:r>
          </a:p>
          <a:p>
            <a:pPr algn="r"/>
            <a:r>
              <a:rPr lang="ru-RU" altLang="ru-RU" sz="2400"/>
              <a:t>Мария утоляет жажду утренней росой</a:t>
            </a:r>
          </a:p>
          <a:p>
            <a:pPr algn="r"/>
            <a:r>
              <a:rPr lang="ru-RU" altLang="ru-RU" sz="2400"/>
              <a:t>Рождение надежды на светлое будущее</a:t>
            </a:r>
          </a:p>
          <a:p>
            <a:pPr algn="r"/>
            <a:r>
              <a:rPr lang="ru-RU" altLang="ru-RU" sz="2400"/>
              <a:t>Рождение нового человека</a:t>
            </a:r>
          </a:p>
          <a:p>
            <a:endParaRPr lang="ru-RU" altLang="ru-RU" sz="240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209800" y="0"/>
            <a:ext cx="4775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Сценическая реализация метафоры</a:t>
            </a:r>
          </a:p>
        </p:txBody>
      </p:sp>
      <p:pic>
        <p:nvPicPr>
          <p:cNvPr id="28675" name="Рисунок 1"/>
          <p:cNvPicPr>
            <a:picLocks noChangeAspect="1" noChangeArrowheads="1"/>
          </p:cNvPicPr>
          <p:nvPr/>
        </p:nvPicPr>
        <p:blipFill>
          <a:blip r:embed="rId2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609600"/>
            <a:ext cx="1947863" cy="22860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Text Box 10"/>
          <p:cNvSpPr txBox="1">
            <a:spLocks noChangeArrowheads="1"/>
          </p:cNvSpPr>
          <p:nvPr/>
        </p:nvSpPr>
        <p:spPr bwMode="auto">
          <a:xfrm>
            <a:off x="5486400" y="457200"/>
            <a:ext cx="3505200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u="sng">
                <a:solidFill>
                  <a:schemeClr val="tx1"/>
                </a:solidFill>
              </a:rPr>
              <a:t>Символ смерти и страданий</a:t>
            </a:r>
          </a:p>
          <a:p>
            <a:endParaRPr lang="ru-RU" altLang="ru-RU" sz="1600">
              <a:solidFill>
                <a:schemeClr val="tx1"/>
              </a:solidFill>
            </a:endParaRPr>
          </a:p>
          <a:p>
            <a:r>
              <a:rPr lang="ru-RU" altLang="ru-RU" b="0" i="1">
                <a:solidFill>
                  <a:schemeClr val="tx1"/>
                </a:solidFill>
              </a:rPr>
              <a:t>«</a:t>
            </a:r>
            <a:r>
              <a:rPr lang="ru-RU" altLang="ru-RU" i="1">
                <a:solidFill>
                  <a:schemeClr val="tx1"/>
                </a:solidFill>
              </a:rPr>
              <a:t>Тополь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sz="1600" b="0" i="1">
                <a:solidFill>
                  <a:schemeClr val="tx1"/>
                </a:solidFill>
              </a:rPr>
              <a:t>стоял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chemeClr val="tx1"/>
                </a:solidFill>
              </a:rPr>
              <a:t>чёрный</a:t>
            </a:r>
            <a:r>
              <a:rPr lang="ru-RU" altLang="ru-RU" b="0" i="1">
                <a:solidFill>
                  <a:schemeClr val="tx1"/>
                </a:solidFill>
              </a:rPr>
              <a:t>, </a:t>
            </a:r>
            <a:r>
              <a:rPr lang="ru-RU" altLang="ru-RU" sz="1600" b="0" i="1">
                <a:solidFill>
                  <a:schemeClr val="tx1"/>
                </a:solidFill>
              </a:rPr>
              <a:t>обгорелый,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chemeClr val="tx1"/>
                </a:solidFill>
              </a:rPr>
              <a:t>как всё</a:t>
            </a:r>
            <a:r>
              <a:rPr lang="ru-RU" altLang="ru-RU"/>
              <a:t> </a:t>
            </a:r>
            <a:r>
              <a:rPr lang="ru-RU" altLang="ru-RU" i="1">
                <a:solidFill>
                  <a:schemeClr val="tx1"/>
                </a:solidFill>
              </a:rPr>
              <a:t>кругом</a:t>
            </a:r>
            <a:r>
              <a:rPr lang="ru-RU" altLang="ru-RU" b="0" i="1">
                <a:solidFill>
                  <a:schemeClr val="tx1"/>
                </a:solidFill>
              </a:rPr>
              <a:t>… </a:t>
            </a:r>
          </a:p>
          <a:p>
            <a:r>
              <a:rPr lang="ru-RU" altLang="ru-RU" sz="1600" b="0" i="1">
                <a:solidFill>
                  <a:schemeClr val="tx1"/>
                </a:solidFill>
              </a:rPr>
              <a:t>был он похож на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chemeClr val="tx1"/>
                </a:solidFill>
              </a:rPr>
              <a:t>обугленный скелет»</a:t>
            </a:r>
          </a:p>
          <a:p>
            <a:r>
              <a:rPr lang="ru-RU" altLang="ru-RU" b="0" i="1">
                <a:solidFill>
                  <a:schemeClr val="tx1"/>
                </a:solidFill>
              </a:rPr>
              <a:t>«</a:t>
            </a:r>
            <a:r>
              <a:rPr lang="ru-RU" altLang="ru-RU" i="1">
                <a:solidFill>
                  <a:schemeClr val="tx1"/>
                </a:solidFill>
              </a:rPr>
              <a:t>Чёрная</a:t>
            </a:r>
            <a:r>
              <a:rPr lang="ru-RU" altLang="ru-RU" b="0" i="1">
                <a:solidFill>
                  <a:schemeClr val="tx1"/>
                </a:solidFill>
              </a:rPr>
              <a:t>, </a:t>
            </a:r>
            <a:r>
              <a:rPr lang="ru-RU" altLang="ru-RU" sz="1600" b="0" i="1">
                <a:solidFill>
                  <a:schemeClr val="tx1"/>
                </a:solidFill>
              </a:rPr>
              <a:t>озарённая пожарами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chemeClr val="tx1"/>
                </a:solidFill>
              </a:rPr>
              <a:t>река</a:t>
            </a:r>
            <a:r>
              <a:rPr lang="ru-RU" altLang="ru-RU" b="0" i="1">
                <a:solidFill>
                  <a:schemeClr val="tx1"/>
                </a:solidFill>
              </a:rPr>
              <a:t>…</a:t>
            </a:r>
          </a:p>
          <a:p>
            <a:r>
              <a:rPr lang="ru-RU" altLang="ru-RU" i="1">
                <a:solidFill>
                  <a:schemeClr val="tx1"/>
                </a:solidFill>
              </a:rPr>
              <a:t>овеянная смертью</a:t>
            </a:r>
            <a:r>
              <a:rPr lang="ru-RU" altLang="ru-RU" b="0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chemeClr val="tx1"/>
                </a:solidFill>
              </a:rPr>
              <a:t>земля</a:t>
            </a:r>
            <a:r>
              <a:rPr lang="ru-RU" altLang="ru-RU" b="0" i="1">
                <a:solidFill>
                  <a:schemeClr val="tx1"/>
                </a:solidFill>
              </a:rPr>
              <a:t>»</a:t>
            </a:r>
          </a:p>
          <a:p>
            <a:endParaRPr lang="ru-RU" altLang="ru-RU" sz="1600" b="0" i="1">
              <a:solidFill>
                <a:schemeClr val="tx1"/>
              </a:solidFill>
            </a:endParaRPr>
          </a:p>
        </p:txBody>
      </p:sp>
      <p:pic>
        <p:nvPicPr>
          <p:cNvPr id="28677" name="Рисунок 10"/>
          <p:cNvPicPr>
            <a:picLocks noChangeAspect="1" noChangeArrowheads="1"/>
          </p:cNvPicPr>
          <p:nvPr/>
        </p:nvPicPr>
        <p:blipFill>
          <a:blip r:embed="rId3">
            <a:lum bright="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4200"/>
            <a:ext cx="2362200" cy="3124200"/>
          </a:xfrm>
          <a:prstGeom prst="rect">
            <a:avLst/>
          </a:prstGeom>
          <a:noFill/>
          <a:ln w="25400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971800" y="3200400"/>
            <a:ext cx="5943600" cy="317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u="sng">
                <a:solidFill>
                  <a:srgbClr val="990033"/>
                </a:solidFill>
              </a:rPr>
              <a:t>Утверждение жизни</a:t>
            </a:r>
          </a:p>
          <a:p>
            <a:pPr algn="ctr"/>
            <a:endParaRPr lang="ru-RU" altLang="ru-RU" sz="2000">
              <a:solidFill>
                <a:srgbClr val="990033"/>
              </a:solidFill>
            </a:endParaRPr>
          </a:p>
          <a:p>
            <a:r>
              <a:rPr lang="ru-RU" altLang="ru-RU" i="1">
                <a:solidFill>
                  <a:schemeClr val="tx1"/>
                </a:solidFill>
              </a:rPr>
              <a:t>«…</a:t>
            </a:r>
            <a:r>
              <a:rPr lang="ru-RU" altLang="ru-RU" i="1">
                <a:solidFill>
                  <a:srgbClr val="990033"/>
                </a:solidFill>
              </a:rPr>
              <a:t>белые, с красноватой сердцевиной</a:t>
            </a:r>
            <a:r>
              <a:rPr lang="ru-RU" altLang="ru-RU" i="1">
                <a:solidFill>
                  <a:schemeClr val="tx1"/>
                </a:solidFill>
              </a:rPr>
              <a:t> </a:t>
            </a:r>
            <a:r>
              <a:rPr lang="ru-RU" altLang="ru-RU" sz="1600" b="0" i="1">
                <a:solidFill>
                  <a:schemeClr val="tx1"/>
                </a:solidFill>
              </a:rPr>
              <a:t>лепестки цветов</a:t>
            </a:r>
            <a:r>
              <a:rPr lang="ru-RU" altLang="ru-RU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rgbClr val="990033"/>
                </a:solidFill>
              </a:rPr>
              <a:t>засияли, нежно и трепетно красуясь на утренней заре…</a:t>
            </a:r>
          </a:p>
          <a:p>
            <a:r>
              <a:rPr lang="ru-RU" altLang="ru-RU" sz="1600" i="1">
                <a:solidFill>
                  <a:srgbClr val="990033"/>
                </a:solidFill>
              </a:rPr>
              <a:t>Отгремела</a:t>
            </a:r>
            <a:r>
              <a:rPr lang="ru-RU" altLang="ru-RU" i="1">
                <a:solidFill>
                  <a:srgbClr val="990033"/>
                </a:solidFill>
              </a:rPr>
              <a:t> первая весенняя гроза…зелёное займище, серо-голубые кусты молодой полыни</a:t>
            </a:r>
            <a:r>
              <a:rPr lang="ru-RU" altLang="ru-RU" i="1">
                <a:solidFill>
                  <a:schemeClr val="tx1"/>
                </a:solidFill>
              </a:rPr>
              <a:t> </a:t>
            </a:r>
            <a:r>
              <a:rPr lang="ru-RU" altLang="ru-RU" sz="1600" b="0" i="1">
                <a:solidFill>
                  <a:schemeClr val="tx1"/>
                </a:solidFill>
              </a:rPr>
              <a:t>по обочинам просёлочной дороги</a:t>
            </a:r>
            <a:r>
              <a:rPr lang="ru-RU" altLang="ru-RU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rgbClr val="990033"/>
                </a:solidFill>
              </a:rPr>
              <a:t>сверкали радужными дождевыми каплями, и всё сияло, переливалось</a:t>
            </a:r>
            <a:r>
              <a:rPr lang="ru-RU" altLang="ru-RU" i="1">
                <a:solidFill>
                  <a:schemeClr val="tx1"/>
                </a:solidFill>
              </a:rPr>
              <a:t>, </a:t>
            </a:r>
            <a:r>
              <a:rPr lang="ru-RU" altLang="ru-RU" sz="1600" b="0" i="1">
                <a:solidFill>
                  <a:schemeClr val="tx1"/>
                </a:solidFill>
              </a:rPr>
              <a:t>пахло сырой</a:t>
            </a:r>
            <a:r>
              <a:rPr lang="ru-RU" altLang="ru-RU" i="1">
                <a:solidFill>
                  <a:schemeClr val="tx1"/>
                </a:solidFill>
              </a:rPr>
              <a:t> </a:t>
            </a:r>
            <a:r>
              <a:rPr lang="ru-RU" altLang="ru-RU" i="1">
                <a:solidFill>
                  <a:srgbClr val="990033"/>
                </a:solidFill>
              </a:rPr>
              <a:t>весенней прохладой…после</a:t>
            </a:r>
            <a:r>
              <a:rPr lang="ru-RU" altLang="ru-RU" sz="1600" b="0" i="1">
                <a:solidFill>
                  <a:srgbClr val="990033"/>
                </a:solidFill>
              </a:rPr>
              <a:t> </a:t>
            </a:r>
            <a:r>
              <a:rPr lang="ru-RU" altLang="ru-RU" i="1">
                <a:solidFill>
                  <a:srgbClr val="990033"/>
                </a:solidFill>
              </a:rPr>
              <a:t>буйной майской грозы</a:t>
            </a:r>
            <a:r>
              <a:rPr lang="ru-RU" altLang="ru-RU" i="1">
                <a:solidFill>
                  <a:schemeClr val="tx1"/>
                </a:solidFill>
              </a:rPr>
              <a:t>»</a:t>
            </a:r>
          </a:p>
        </p:txBody>
      </p:sp>
      <p:pic>
        <p:nvPicPr>
          <p:cNvPr id="28679" name="Picture 10" descr="TT"/>
          <p:cNvPicPr>
            <a:picLocks noChangeAspect="1" noChangeArrowheads="1"/>
          </p:cNvPicPr>
          <p:nvPr/>
        </p:nvPicPr>
        <p:blipFill>
          <a:blip r:embed="rId4">
            <a:lum bright="54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3124200" cy="227965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200400" y="76200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ru-RU" altLang="ru-RU" sz="2000"/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845820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400" i="1"/>
              <a:t>Что за слово такое «мать»?</a:t>
            </a:r>
          </a:p>
          <a:p>
            <a:r>
              <a:rPr lang="ru-RU" altLang="ru-RU" sz="2400" i="1"/>
              <a:t>Мы не знаем порой, как любовь показать.</a:t>
            </a:r>
          </a:p>
          <a:p>
            <a:r>
              <a:rPr lang="ru-RU" altLang="ru-RU" sz="2400" i="1"/>
              <a:t>Мы боимся маму свою потерять.</a:t>
            </a:r>
          </a:p>
          <a:p>
            <a:r>
              <a:rPr lang="ru-RU" altLang="ru-RU" sz="2400" i="1"/>
              <a:t>Мама лучше всех умеет прощать.</a:t>
            </a:r>
          </a:p>
          <a:p>
            <a:r>
              <a:rPr lang="ru-RU" altLang="ru-RU" sz="2400" i="1"/>
              <a:t>Что за слово такое «мать»?                  </a:t>
            </a:r>
            <a:r>
              <a:rPr lang="ru-RU" altLang="ru-RU">
                <a:solidFill>
                  <a:schemeClr val="tx1"/>
                </a:solidFill>
              </a:rPr>
              <a:t>Афанасьев Юра, 8-б</a:t>
            </a:r>
          </a:p>
          <a:p>
            <a:pPr algn="r"/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 sz="2400" i="1"/>
              <a:t>«Это пронзительный фильм. Своей суровой правдой он потряс меня до глубины души, в памяти моей останется навсегда»</a:t>
            </a:r>
            <a:r>
              <a:rPr lang="ru-RU" altLang="ru-RU" i="1"/>
              <a:t> </a:t>
            </a:r>
          </a:p>
          <a:p>
            <a:r>
              <a:rPr lang="ru-RU" altLang="ru-RU" i="1"/>
              <a:t>                                                                                                      </a:t>
            </a:r>
            <a:r>
              <a:rPr lang="ru-RU" altLang="ru-RU">
                <a:solidFill>
                  <a:schemeClr val="tx1"/>
                </a:solidFill>
              </a:rPr>
              <a:t>Афанасьев Юра, 8-б</a:t>
            </a:r>
          </a:p>
          <a:p>
            <a:endParaRPr lang="ru-RU" altLang="ru-RU"/>
          </a:p>
          <a:p>
            <a:r>
              <a:rPr lang="ru-RU" altLang="ru-RU" sz="2400" i="1"/>
              <a:t>«Фильм с головой погружает в ужасающую военную атмосферу»                                                    </a:t>
            </a:r>
            <a:r>
              <a:rPr lang="ru-RU" altLang="ru-RU">
                <a:solidFill>
                  <a:schemeClr val="tx1"/>
                </a:solidFill>
              </a:rPr>
              <a:t>Вереина Настя, 8-б</a:t>
            </a:r>
            <a:endParaRPr lang="ru-RU" altLang="ru-RU" sz="2400"/>
          </a:p>
          <a:p>
            <a:r>
              <a:rPr lang="ru-RU" altLang="ru-RU" sz="2400"/>
              <a:t> </a:t>
            </a:r>
            <a:endParaRPr lang="ru-RU" altLang="ru-RU" i="1">
              <a:solidFill>
                <a:schemeClr val="tx1"/>
              </a:solidFill>
            </a:endParaRP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1524000" y="0"/>
            <a:ext cx="6408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Спасибо от неравнодушного читателя и зрителя!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2286000" y="76200"/>
            <a:ext cx="399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Выступление с темой проекта</a:t>
            </a:r>
          </a:p>
        </p:txBody>
      </p:sp>
      <p:pic>
        <p:nvPicPr>
          <p:cNvPr id="30723" name="Picture 7" descr="IMG_20161019_0905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81400"/>
            <a:ext cx="3962400" cy="2228850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7" descr="IMG_20170301_1435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81400"/>
            <a:ext cx="3962400" cy="2228850"/>
          </a:xfrm>
          <a:prstGeom prst="rect">
            <a:avLst/>
          </a:prstGeom>
          <a:noFill/>
          <a:ln w="254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8" descr="IMG_20170301_1435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3886200" cy="2185988"/>
          </a:xfrm>
          <a:prstGeom prst="rect">
            <a:avLst/>
          </a:prstGeom>
          <a:noFill/>
          <a:ln w="25400">
            <a:solidFill>
              <a:srgbClr val="33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6" name="Text Box 10"/>
          <p:cNvSpPr txBox="1">
            <a:spLocks noChangeArrowheads="1"/>
          </p:cNvSpPr>
          <p:nvPr/>
        </p:nvSpPr>
        <p:spPr bwMode="auto">
          <a:xfrm>
            <a:off x="762000" y="5943600"/>
            <a:ext cx="3162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>Выступление в 6-Б классе</a:t>
            </a:r>
          </a:p>
        </p:txBody>
      </p:sp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5029200" y="5943600"/>
            <a:ext cx="3162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>Выступление в 8-Б классе</a:t>
            </a:r>
          </a:p>
        </p:txBody>
      </p:sp>
      <p:pic>
        <p:nvPicPr>
          <p:cNvPr id="30728" name="Picture 12" descr="IMG_20170302_1206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838200"/>
            <a:ext cx="3962400" cy="2228850"/>
          </a:xfrm>
          <a:prstGeom prst="rect">
            <a:avLst/>
          </a:prstGeom>
          <a:noFill/>
          <a:ln w="254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04800" y="152400"/>
            <a:ext cx="861060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000000"/>
                </a:solidFill>
              </a:rPr>
              <a:t>Работу выполнили:</a:t>
            </a:r>
            <a:endParaRPr lang="ru-RU" altLang="ru-RU" sz="2800" b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3200">
                <a:solidFill>
                  <a:srgbClr val="990033"/>
                </a:solidFill>
              </a:rPr>
              <a:t>Афанасьев Юрий, Вереина Настя, Шульгин Илья, Ланчева Евгения, Лёгоньких Анна,</a:t>
            </a:r>
            <a:endParaRPr lang="ru-RU" altLang="ru-RU" sz="3200" b="0">
              <a:solidFill>
                <a:srgbClr val="A50021"/>
              </a:solidFill>
            </a:endParaRP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учащиеся 8-б класса </a:t>
            </a: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ГБОУ лицея № 329 Невского района</a:t>
            </a:r>
          </a:p>
          <a:p>
            <a:pPr algn="ctr" eaLnBrk="1" hangingPunct="1"/>
            <a:r>
              <a:rPr lang="ru-RU" altLang="ru-RU" sz="2400">
                <a:solidFill>
                  <a:schemeClr val="tx1"/>
                </a:solidFill>
              </a:rPr>
              <a:t> Санкт-Петербурга</a:t>
            </a:r>
          </a:p>
        </p:txBody>
      </p:sp>
      <p:pic>
        <p:nvPicPr>
          <p:cNvPr id="4099" name="Picture 5" descr="IMG_20170228_1445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429000"/>
            <a:ext cx="5334000" cy="3000375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381000" y="1447800"/>
            <a:ext cx="8382000" cy="378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/>
              <a:t>1. Удалось создать по страницам художественного произведения портрет русской женщины, женщины-матери, Матери Человеческой, Богоматери.</a:t>
            </a:r>
          </a:p>
          <a:p>
            <a:r>
              <a:rPr lang="ru-RU" altLang="ru-RU" sz="1600">
                <a:solidFill>
                  <a:schemeClr val="tx1"/>
                </a:solidFill>
              </a:rPr>
              <a:t>2. Повысилось наше гражданское самосознание и уважение к героической истории нашей страны.</a:t>
            </a:r>
          </a:p>
          <a:p>
            <a:r>
              <a:rPr lang="ru-RU" altLang="ru-RU" sz="1600">
                <a:solidFill>
                  <a:schemeClr val="tx1"/>
                </a:solidFill>
              </a:rPr>
              <a:t>3. Повысилось чувство гордости за великую историю нашего народа и страны.</a:t>
            </a:r>
          </a:p>
          <a:p>
            <a:r>
              <a:rPr lang="ru-RU" altLang="ru-RU" sz="1600">
                <a:solidFill>
                  <a:schemeClr val="tx1"/>
                </a:solidFill>
              </a:rPr>
              <a:t>4. В ходе совместной работы укрепились связи между учащимися разных классов. </a:t>
            </a:r>
          </a:p>
          <a:p>
            <a:r>
              <a:rPr lang="ru-RU" altLang="ru-RU" sz="1600">
                <a:solidFill>
                  <a:schemeClr val="tx1"/>
                </a:solidFill>
              </a:rPr>
              <a:t>5. Развили свои коммуникативные УУД (работа в группе, разновозрастное общение, умение аргументировать свою точку зрения, доказывать своё мнение, в корректной форме высказывать замечания по чужой работе).</a:t>
            </a:r>
          </a:p>
          <a:p>
            <a:r>
              <a:rPr lang="ru-RU" altLang="ru-RU" sz="1600">
                <a:solidFill>
                  <a:schemeClr val="tx1"/>
                </a:solidFill>
              </a:rPr>
              <a:t>6. В области личностных УУД получили удовлетворение от работы с материалом  художественных произведений, художественных фильмов, </a:t>
            </a:r>
            <a:r>
              <a:rPr lang="ru-RU" altLang="ru-RU" sz="1600"/>
              <a:t>осознали значимость роли женщины в Великой Отечественной войне, роли женщины-матери, сохранения  традиций, связи поколений, уважения к ветеранам Великой Отечественной войны</a:t>
            </a:r>
            <a:r>
              <a:rPr lang="ru-RU" altLang="ru-RU"/>
              <a:t>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2819400" y="304800"/>
            <a:ext cx="3678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>Работа над проектом показала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57200" y="0"/>
            <a:ext cx="8305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3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Засияет над землёй </a:t>
            </a:r>
          </a:p>
          <a:p>
            <a:pPr algn="ctr">
              <a:defRPr/>
            </a:pPr>
            <a:r>
              <a:rPr lang="ru-RU" sz="3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 Матери Человеческой</a:t>
            </a:r>
            <a:endParaRPr lang="ru-RU" altLang="ru-RU" sz="360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0" y="1295400"/>
            <a:ext cx="5410200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/>
              <a:t>Что может быть на свете священнее имени матери! </a:t>
            </a:r>
          </a:p>
          <a:p>
            <a:pPr algn="ctr"/>
            <a:r>
              <a:rPr lang="ru-RU" altLang="ru-RU" sz="2800"/>
              <a:t>Все самые дорогие святыни названы и озарены именем матери, потому что с именем этим связано и само понятие Жизни!</a:t>
            </a:r>
          </a:p>
        </p:txBody>
      </p:sp>
      <p:pic>
        <p:nvPicPr>
          <p:cNvPr id="32772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1891">
            <a:off x="1828800" y="4495800"/>
            <a:ext cx="1019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6380">
            <a:off x="3109912" y="4205288"/>
            <a:ext cx="1019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2" descr="&amp;Mcy;&amp;icy;&amp;scy;&amp;scy;&amp;icy;&amp;yacy; &quot;&amp;Fcy;&amp;ocy;&amp;tcy;&amp;ocy;&amp;shcy;&amp;ocy;&amp;pcy;&quot; &amp;Kcy;&amp;lcy;&amp;icy;&amp;pcy;&amp;acy;&amp;rcy;&amp;tcy;&amp;ycy; &amp;icy; &amp;scy;&amp;kcy;&amp;rcy;&amp;acy;&amp;pcy; &amp;ncy;&amp;acy;&amp;bcy;&amp;ocy;&amp;rcy;&amp;ycy;: &amp;Rcy;&amp;ocy;&amp;zcy;&amp;ycy; &amp;vcy; PNG - &amp;Kcy;&amp;lcy;&amp;icy;&amp;pcy;&amp;acy;&amp;r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49572">
            <a:off x="2576512" y="5119688"/>
            <a:ext cx="1019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7" descr="mp8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50" y="1295400"/>
            <a:ext cx="3460750" cy="4876800"/>
          </a:xfrm>
          <a:prstGeom prst="rect">
            <a:avLst/>
          </a:prstGeom>
          <a:noFill/>
          <a:ln w="25400">
            <a:solidFill>
              <a:srgbClr val="99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3124200" y="228600"/>
            <a:ext cx="2682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Список литературы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762000" y="1130300"/>
            <a:ext cx="7848600" cy="444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  <a:p>
            <a:r>
              <a:rPr lang="ru-RU" altLang="ru-RU" sz="2000">
                <a:solidFill>
                  <a:schemeClr val="tx1"/>
                </a:solidFill>
              </a:rPr>
              <a:t>1.Белова Д.Н. Образ Богоматери – эстетический идеал православия. Вестник Московского университета.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Серия 7. Философия. №5. 2001. С. 84-94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2.Гиппиус С.В. Актёрский тренинг. Гимнастика чувств. СПб., Речь, 2001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3.Закруткин В.А. Матерь человеческая. Повесть, М.: Мол. гвардия, 1979 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4.Ожегов С.И. Толковый словарь русского языка, М. 1979</a:t>
            </a:r>
          </a:p>
          <a:p>
            <a:endParaRPr lang="ru-RU" altLang="ru-RU" sz="2000">
              <a:solidFill>
                <a:schemeClr val="tx1"/>
              </a:solidFill>
            </a:endParaRPr>
          </a:p>
          <a:p>
            <a:r>
              <a:rPr lang="ru-RU" altLang="ru-RU" sz="2000">
                <a:solidFill>
                  <a:schemeClr val="tx1"/>
                </a:solidFill>
              </a:rPr>
              <a:t>Интернет – ресурсы: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http://forum.kinopoisk.ru/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http://www.kino-teatr.ru</a:t>
            </a:r>
            <a:r>
              <a:rPr lang="ru-RU" altLang="ru-RU" sz="2400">
                <a:solidFill>
                  <a:schemeClr val="tx1"/>
                </a:solidFill>
              </a:rPr>
              <a:t>/</a:t>
            </a:r>
          </a:p>
          <a:p>
            <a:pPr algn="ctr"/>
            <a:endParaRPr lang="ru-RU" altLang="ru-RU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990600" y="1524000"/>
            <a:ext cx="7772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4800"/>
              <a:t>Спасибо за внимание !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28600" y="0"/>
            <a:ext cx="8686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Засияет над землёй </a:t>
            </a:r>
          </a:p>
          <a:p>
            <a:pPr algn="ctr">
              <a:defRPr/>
            </a:pPr>
            <a:r>
              <a:rPr lang="ru-RU" sz="4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 Матери Человеческой</a:t>
            </a:r>
            <a:endParaRPr lang="ru-RU" altLang="ru-RU" sz="440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0" y="1371600"/>
            <a:ext cx="92964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/>
              <a:t>Литературный источник – основа экранизации</a:t>
            </a:r>
          </a:p>
          <a:p>
            <a:pPr algn="ctr"/>
            <a:r>
              <a:rPr lang="ru-RU" altLang="ru-RU" sz="2400"/>
              <a:t>В центре – </a:t>
            </a:r>
          </a:p>
          <a:p>
            <a:pPr algn="ctr"/>
            <a:r>
              <a:rPr lang="ru-RU" altLang="ru-RU" sz="2400"/>
              <a:t>трагическая судьба русской </a:t>
            </a:r>
            <a:r>
              <a:rPr lang="ru-RU" altLang="ru-RU" sz="2800"/>
              <a:t>женщины-матери</a:t>
            </a:r>
          </a:p>
        </p:txBody>
      </p:sp>
      <p:pic>
        <p:nvPicPr>
          <p:cNvPr id="5124" name="Рисунок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2522538" cy="3352800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11" descr="iBUZPZTW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5945">
            <a:off x="7086600" y="3200400"/>
            <a:ext cx="1582738" cy="2133600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12" descr="m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875">
            <a:off x="5181600" y="3048000"/>
            <a:ext cx="1639888" cy="2373313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13" descr="88c2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0355">
            <a:off x="3352800" y="2971800"/>
            <a:ext cx="1600200" cy="2287588"/>
          </a:xfrm>
          <a:prstGeom prst="rect">
            <a:avLst/>
          </a:prstGeom>
          <a:noFill/>
          <a:ln w="254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04800" y="911225"/>
            <a:ext cx="8458200" cy="472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solidFill>
                  <a:srgbClr val="990033"/>
                </a:solidFill>
              </a:rPr>
              <a:t>1. Познакомиться с приёмами писательского, режиссёрского и актёрского мастерства при создании образа женщины-матери.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2. Знакомство с повестью В.А.Закруткина «Матерь человеческая», художественным фильмом «Матерь человеческая» (режиссёр Л.Головня).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3. Воспитание любви к родителям и Родине.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4. Воспитание любви и бережного отношения к родному языку.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5. Развитие навыков самостоятельной работы с художественными произведениями, толковым словарём, подбор материалов с помощью Интернет - ресурсов.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6. Развитие УУД: коммуникативных, регулятивных, учебных и личностных.</a:t>
            </a:r>
          </a:p>
          <a:p>
            <a:r>
              <a:rPr lang="ru-RU" altLang="ru-RU" sz="2000">
                <a:solidFill>
                  <a:schemeClr val="tx1"/>
                </a:solidFill>
              </a:rPr>
              <a:t>7. Совершенствование навыка коллективной работы</a:t>
            </a:r>
            <a:r>
              <a:rPr lang="ru-RU" altLang="ru-RU" sz="2000" b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657600" y="228600"/>
            <a:ext cx="19272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Цель работы: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2514600" y="152400"/>
            <a:ext cx="39719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0">
                <a:solidFill>
                  <a:schemeClr val="tx1"/>
                </a:solidFill>
              </a:rPr>
              <a:t>   </a:t>
            </a:r>
            <a:r>
              <a:rPr lang="ru-RU" altLang="ru-RU" sz="2000">
                <a:solidFill>
                  <a:srgbClr val="990033"/>
                </a:solidFill>
              </a:rPr>
              <a:t>Этапы работы над проектом</a:t>
            </a:r>
          </a:p>
        </p:txBody>
      </p:sp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228600" y="838200"/>
          <a:ext cx="8763000" cy="5759450"/>
        </p:xfrm>
        <a:graphic>
          <a:graphicData uri="http://schemas.openxmlformats.org/drawingml/2006/table">
            <a:tbl>
              <a:tblPr/>
              <a:tblGrid>
                <a:gridCol w="2597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5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Временные рамки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работы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1.Октябрь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(первая половина месяца)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темы проекта, формулирование целей, проблем и задач проекта.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8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2.Октябрь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(вторая половина октября)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Проблемно-целевой этап. Обсуждение путей исследования. Подбор художественных произведений для исследовательской работы. Выбор формы представления продукта работы.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3.Ноябрь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(начало месяца)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Постановка плана исследования. Распределение материала среди участников проекта.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4.Ноябрь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(вторая половина месяца)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каждым участником информации и материала по поставленным проблемам и целям.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5.Декабрь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(первая половина месяца)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собранной информации. Выбор формы и подготовка презентации.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51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6.Декабрь</a:t>
                      </a: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(вторая половина месяца)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и анализ дополнительной информации.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7.Январь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Обогащение проекта приложениями, таблицами, собственными заметками.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666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8.Февраль -март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Добавление в работу итогов, выводов; корректировка содержания работы. Выступление перед учащимися 6-а,б; 8-б, 11-а классов и на региональной научно-исследовательской конференции «Будущее – это мы».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21" name="Group 29"/>
          <p:cNvGraphicFramePr>
            <a:graphicFrameLocks noGrp="1"/>
          </p:cNvGraphicFramePr>
          <p:nvPr/>
        </p:nvGraphicFramePr>
        <p:xfrm>
          <a:off x="990600" y="609600"/>
          <a:ext cx="7467600" cy="1477963"/>
        </p:xfrm>
        <a:graphic>
          <a:graphicData uri="http://schemas.openxmlformats.org/drawingml/2006/table">
            <a:tbl>
              <a:tblPr/>
              <a:tblGrid>
                <a:gridCol w="1628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8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0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153"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участников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836"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11-12 лет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человек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820"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класс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13-14 лет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человек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153"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класс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17-18 лет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36525">
                        <a:spcBef>
                          <a:spcPct val="20000"/>
                        </a:spcBef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9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человек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216" name="Rectangle 71"/>
          <p:cNvSpPr>
            <a:spLocks noChangeArrowheads="1"/>
          </p:cNvSpPr>
          <p:nvPr/>
        </p:nvSpPr>
        <p:spPr bwMode="auto">
          <a:xfrm>
            <a:off x="152400" y="2209800"/>
            <a:ext cx="8839200" cy="42243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>
                <a:solidFill>
                  <a:schemeClr val="tx1"/>
                </a:solidFill>
              </a:rPr>
              <a:t>Содержание опроса</a:t>
            </a:r>
          </a:p>
          <a:p>
            <a:r>
              <a:rPr lang="ru-RU" altLang="ru-RU"/>
              <a:t>1.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ru-RU" altLang="ru-RU"/>
              <a:t>Что вы предпочитаете: прочитать книгу из школьной программы или посмотреть фильм-экранизацию?</a:t>
            </a:r>
          </a:p>
          <a:p>
            <a:r>
              <a:rPr lang="ru-RU" altLang="ru-RU"/>
              <a:t>2. Всегда ли экранизация достойна оригинала и оправдывает наши ожидания?</a:t>
            </a:r>
          </a:p>
          <a:p>
            <a:r>
              <a:rPr lang="ru-RU" altLang="ru-RU"/>
              <a:t>3. В каком художественном произведении русской литературы и отечественном художественном фильме, на ваш взгляд, наиболее сильно выражены материнские чувства героини?</a:t>
            </a:r>
          </a:p>
          <a:p>
            <a:r>
              <a:rPr lang="ru-RU" altLang="ru-RU"/>
              <a:t>4. Какие эпитеты или слова, на ваш взгляд, сопровождают определение «материнское чувство»?</a:t>
            </a:r>
          </a:p>
          <a:p>
            <a:r>
              <a:rPr lang="ru-RU" altLang="ru-RU"/>
              <a:t>5. По вашему мнению, в художественном фильме или в художественном произведении можно ярче и глубже раскрыть силу материнского чувства? Почему?</a:t>
            </a:r>
          </a:p>
          <a:p>
            <a:r>
              <a:rPr lang="ru-RU" altLang="ru-RU"/>
              <a:t>6. Может ли ребёнок вырасти настоящей личностью без материнской ласки, внимания, любви?</a:t>
            </a:r>
          </a:p>
        </p:txBody>
      </p:sp>
      <p:sp>
        <p:nvSpPr>
          <p:cNvPr id="8217" name="Text Box 74"/>
          <p:cNvSpPr txBox="1">
            <a:spLocks noChangeArrowheads="1"/>
          </p:cNvSpPr>
          <p:nvPr/>
        </p:nvSpPr>
        <p:spPr bwMode="auto">
          <a:xfrm>
            <a:off x="3505200" y="152400"/>
            <a:ext cx="22304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chemeClr val="tx1"/>
                </a:solidFill>
              </a:rPr>
              <a:t>Участники опроса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8839200" cy="599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>
                <a:solidFill>
                  <a:schemeClr val="tx1"/>
                </a:solidFill>
              </a:rPr>
              <a:t>«</a:t>
            </a:r>
            <a:r>
              <a:rPr lang="ru-RU" altLang="ru-RU" sz="2800" u="sng">
                <a:solidFill>
                  <a:schemeClr val="tx1"/>
                </a:solidFill>
              </a:rPr>
              <a:t>от книги к фильму</a:t>
            </a:r>
            <a:r>
              <a:rPr lang="ru-RU" altLang="ru-RU" sz="2800">
                <a:solidFill>
                  <a:schemeClr val="tx1"/>
                </a:solidFill>
              </a:rPr>
              <a:t>»</a:t>
            </a:r>
            <a:r>
              <a:rPr lang="ru-RU" altLang="ru-RU" sz="2800"/>
              <a:t> </a:t>
            </a:r>
            <a:r>
              <a:rPr lang="ru-RU" altLang="ru-RU" sz="2000"/>
              <a:t>или </a:t>
            </a:r>
            <a:r>
              <a:rPr lang="ru-RU" altLang="ru-RU" sz="2800">
                <a:solidFill>
                  <a:schemeClr val="tx1"/>
                </a:solidFill>
              </a:rPr>
              <a:t>«</a:t>
            </a:r>
            <a:r>
              <a:rPr lang="ru-RU" altLang="ru-RU" sz="2800" u="sng">
                <a:solidFill>
                  <a:schemeClr val="tx1"/>
                </a:solidFill>
              </a:rPr>
              <a:t>от фильма к книге</a:t>
            </a:r>
            <a:r>
              <a:rPr lang="ru-RU" altLang="ru-RU" sz="2800">
                <a:solidFill>
                  <a:schemeClr val="tx1"/>
                </a:solidFill>
              </a:rPr>
              <a:t>»</a:t>
            </a:r>
          </a:p>
          <a:p>
            <a:pPr algn="ctr"/>
            <a:r>
              <a:rPr lang="ru-RU" altLang="ru-RU" sz="3600">
                <a:solidFill>
                  <a:schemeClr val="tx1"/>
                </a:solidFill>
              </a:rPr>
              <a:t>!</a:t>
            </a:r>
          </a:p>
          <a:p>
            <a:r>
              <a:rPr lang="ru-RU" altLang="ru-RU" sz="2400"/>
              <a:t>1. Предпочитают сначала посмотреть или прочитать</a:t>
            </a:r>
          </a:p>
          <a:p>
            <a:pPr algn="r"/>
            <a:r>
              <a:rPr lang="ru-RU" altLang="ru-RU" sz="2400"/>
              <a:t>Фильм -  </a:t>
            </a:r>
            <a:r>
              <a:rPr lang="ru-RU" altLang="ru-RU" sz="2400">
                <a:solidFill>
                  <a:schemeClr val="tx1"/>
                </a:solidFill>
              </a:rPr>
              <a:t>38 %</a:t>
            </a:r>
            <a:r>
              <a:rPr lang="ru-RU" altLang="ru-RU" sz="2400"/>
              <a:t> опрошенных участников</a:t>
            </a:r>
          </a:p>
          <a:p>
            <a:pPr algn="r"/>
            <a:r>
              <a:rPr lang="ru-RU" altLang="ru-RU" sz="2400"/>
              <a:t>Книгу - </a:t>
            </a:r>
            <a:r>
              <a:rPr lang="ru-RU" altLang="ru-RU" sz="2400">
                <a:solidFill>
                  <a:schemeClr val="tx1"/>
                </a:solidFill>
              </a:rPr>
              <a:t>47 %</a:t>
            </a:r>
            <a:r>
              <a:rPr lang="ru-RU" altLang="ru-RU" sz="2400"/>
              <a:t> опрошенных участников</a:t>
            </a:r>
          </a:p>
          <a:p>
            <a:pPr algn="r"/>
            <a:r>
              <a:rPr lang="ru-RU" altLang="ru-RU" sz="2400"/>
              <a:t>И фильм, и книга - </a:t>
            </a:r>
            <a:r>
              <a:rPr lang="ru-RU" altLang="ru-RU" sz="2400">
                <a:solidFill>
                  <a:schemeClr val="tx1"/>
                </a:solidFill>
              </a:rPr>
              <a:t>15 %</a:t>
            </a:r>
            <a:r>
              <a:rPr lang="ru-RU" altLang="ru-RU" sz="2400"/>
              <a:t> опрошенных участников</a:t>
            </a:r>
          </a:p>
          <a:p>
            <a:r>
              <a:rPr lang="ru-RU" altLang="ru-RU" sz="2400"/>
              <a:t>2. Книга !</a:t>
            </a:r>
          </a:p>
          <a:p>
            <a:r>
              <a:rPr lang="ru-RU" altLang="ru-RU" sz="2400"/>
              <a:t>3. Экранизация произведения – подсказка для осмысления текста-первоисточника!</a:t>
            </a:r>
          </a:p>
          <a:p>
            <a:r>
              <a:rPr lang="ru-RU" altLang="ru-RU" sz="2400"/>
              <a:t>4. Родительская любовь, участие, помощь!</a:t>
            </a:r>
          </a:p>
          <a:p>
            <a:pPr algn="ctr"/>
            <a:endParaRPr lang="ru-RU" altLang="ru-RU" sz="2400">
              <a:solidFill>
                <a:schemeClr val="tx1"/>
              </a:solidFill>
            </a:endParaRPr>
          </a:p>
          <a:p>
            <a:pPr algn="ctr"/>
            <a:r>
              <a:rPr lang="ru-RU" altLang="ru-RU" sz="3600">
                <a:solidFill>
                  <a:schemeClr val="tx1"/>
                </a:solidFill>
              </a:rPr>
              <a:t>?</a:t>
            </a:r>
          </a:p>
          <a:p>
            <a:r>
              <a:rPr lang="ru-RU" altLang="ru-RU" sz="2400"/>
              <a:t>5. Повесть В.А.Закруткина «Матерь человеческая»?</a:t>
            </a:r>
          </a:p>
          <a:p>
            <a:r>
              <a:rPr lang="ru-RU" altLang="ru-RU" sz="2400"/>
              <a:t>6. Художественный фильм «Матерь человеческая»    (режиссёр Л.Головня)?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ttps://www.litmir.co/BookBinary/185852/1387637261/author.png/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"/>
            <a:ext cx="3636963" cy="60960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76200" y="152400"/>
            <a:ext cx="5029200" cy="631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8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/>
              <a:t>Виталий Александрович Закруткин </a:t>
            </a:r>
          </a:p>
          <a:p>
            <a:pPr algn="ctr"/>
            <a:r>
              <a:rPr lang="ru-RU" altLang="ru-RU" sz="2400"/>
              <a:t>(1908 - 1984)</a:t>
            </a:r>
            <a:endParaRPr lang="ru-RU" altLang="ru-RU" sz="2800"/>
          </a:p>
          <a:p>
            <a:pPr algn="ctr"/>
            <a:r>
              <a:rPr lang="ru-RU" altLang="ru-RU">
                <a:solidFill>
                  <a:schemeClr val="tx1"/>
                </a:solidFill>
              </a:rPr>
              <a:t>Учёный, писатель, фронтовик, </a:t>
            </a:r>
          </a:p>
          <a:p>
            <a:pPr algn="ctr"/>
            <a:r>
              <a:rPr lang="ru-RU" altLang="ru-RU">
                <a:solidFill>
                  <a:schemeClr val="tx1"/>
                </a:solidFill>
              </a:rPr>
              <a:t>лауреат Государственной премии СССР</a:t>
            </a:r>
            <a:r>
              <a:rPr lang="ru-RU" altLang="ru-RU" sz="2000">
                <a:solidFill>
                  <a:schemeClr val="tx1"/>
                </a:solidFill>
              </a:rPr>
              <a:t> </a:t>
            </a:r>
          </a:p>
          <a:p>
            <a:endParaRPr lang="ru-RU" altLang="ru-RU" i="1"/>
          </a:p>
          <a:p>
            <a:r>
              <a:rPr lang="ru-RU" altLang="ru-RU" sz="2000" i="1"/>
              <a:t>«Таких, как  Мария, </a:t>
            </a:r>
          </a:p>
          <a:p>
            <a:r>
              <a:rPr lang="ru-RU" altLang="ru-RU" sz="2000" i="1"/>
              <a:t>у нас на земле великое множество, </a:t>
            </a:r>
          </a:p>
          <a:p>
            <a:r>
              <a:rPr lang="ru-RU" altLang="ru-RU" sz="2000" i="1"/>
              <a:t>и придёт время – </a:t>
            </a:r>
          </a:p>
          <a:p>
            <a:r>
              <a:rPr lang="ru-RU" altLang="ru-RU" sz="2000" i="1"/>
              <a:t>люди воздадут им должное»</a:t>
            </a:r>
          </a:p>
          <a:p>
            <a:pPr algn="r"/>
            <a:r>
              <a:rPr lang="ru-RU" altLang="ru-RU" sz="1600">
                <a:solidFill>
                  <a:schemeClr val="tx1"/>
                </a:solidFill>
              </a:rPr>
              <a:t>В.А.Закруткин</a:t>
            </a:r>
          </a:p>
          <a:p>
            <a:r>
              <a:rPr lang="ru-RU" altLang="ru-RU" sz="2000"/>
              <a:t>Лик мадонны напомнил </a:t>
            </a:r>
            <a:r>
              <a:rPr lang="ru-RU" altLang="ru-RU" sz="2000" i="1"/>
              <a:t>«встревоженному сердцу художника судьбу некой Марии, </a:t>
            </a:r>
          </a:p>
          <a:p>
            <a:r>
              <a:rPr lang="ru-RU" altLang="ru-RU" sz="2000" i="1"/>
              <a:t>не божьей матери, а совсем Земной русской, советской женщины, которая, может быть, с большим основанием имела право называться: Матерь человеческая»</a:t>
            </a:r>
          </a:p>
          <a:p>
            <a:pPr algn="r"/>
            <a:r>
              <a:rPr lang="ru-RU" altLang="ru-RU" sz="1600">
                <a:solidFill>
                  <a:schemeClr val="tx1"/>
                </a:solidFill>
              </a:rPr>
              <a:t>М.Алексеев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E99797"/>
      </a:accent1>
      <a:accent2>
        <a:srgbClr val="CB7678"/>
      </a:accent2>
      <a:accent3>
        <a:srgbClr val="EDD1D2"/>
      </a:accent3>
      <a:accent4>
        <a:srgbClr val="9D3232"/>
      </a:accent4>
      <a:accent5>
        <a:srgbClr val="BB272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блокада 27 02</Template>
  <TotalTime>2515</TotalTime>
  <Words>2152</Words>
  <Application>Microsoft Office PowerPoint</Application>
  <PresentationFormat>Экран (4:3)</PresentationFormat>
  <Paragraphs>284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Times New Roman</vt:lpstr>
      <vt:lpstr>Arial</vt:lpstr>
      <vt:lpstr>Wingdings 2</vt:lpstr>
      <vt:lpstr>Wingdings</vt:lpstr>
      <vt:lpstr>Wingdings 3</vt:lpstr>
      <vt:lpstr>Calibri</vt:lpstr>
      <vt:lpstr>Tahoma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moyo</dc:creator>
  <cp:lastModifiedBy>Armand Van Shader</cp:lastModifiedBy>
  <cp:revision>541</cp:revision>
  <cp:lastPrinted>1601-01-01T00:00:00Z</cp:lastPrinted>
  <dcterms:created xsi:type="dcterms:W3CDTF">2015-02-17T18:21:49Z</dcterms:created>
  <dcterms:modified xsi:type="dcterms:W3CDTF">2017-03-18T20:07:20Z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